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
  </p:notesMasterIdLst>
  <p:sldIdLst>
    <p:sldId id="261" r:id="rId2"/>
    <p:sldId id="256" r:id="rId3"/>
    <p:sldId id="257" r:id="rId4"/>
    <p:sldId id="260" r:id="rId5"/>
    <p:sldId id="259" r:id="rId6"/>
  </p:sldIdLst>
  <p:sldSz cx="15119350" cy="2138362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DB"/>
    <a:srgbClr val="00B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p:scale>
          <a:sx n="60" d="100"/>
          <a:sy n="60" d="100"/>
        </p:scale>
        <p:origin x="1866" y="-7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2129131142241E-2"/>
          <c:y val="2.8961698040319245E-2"/>
          <c:w val="0.89019796187673539"/>
          <c:h val="0.83372062953153647"/>
        </c:manualLayout>
      </c:layout>
      <c:barChart>
        <c:barDir val="bar"/>
        <c:grouping val="clustered"/>
        <c:varyColors val="0"/>
        <c:ser>
          <c:idx val="0"/>
          <c:order val="0"/>
          <c:tx>
            <c:strRef>
              <c:f>Tabelle1!$B$1</c:f>
              <c:strCache>
                <c:ptCount val="1"/>
                <c:pt idx="0">
                  <c:v>Datenreihe 1</c:v>
                </c:pt>
              </c:strCache>
            </c:strRef>
          </c:tx>
          <c:spPr>
            <a:solidFill>
              <a:schemeClr val="accent4">
                <a:lumMod val="75000"/>
              </a:schemeClr>
            </a:solidFill>
            <a:ln>
              <a:noFill/>
            </a:ln>
            <a:effectLst/>
          </c:spPr>
          <c:invertIfNegative val="0"/>
          <c:cat>
            <c:strRef>
              <c:f>Tabelle1!$A$2:$A$5</c:f>
              <c:strCache>
                <c:ptCount val="2"/>
                <c:pt idx="0">
                  <c:v>Kategorie 1</c:v>
                </c:pt>
                <c:pt idx="1">
                  <c:v>Kategorie 2</c:v>
                </c:pt>
              </c:strCache>
            </c:strRef>
          </c:cat>
          <c:val>
            <c:numRef>
              <c:f>Tabelle1!$B$2:$B$5</c:f>
              <c:numCache>
                <c:formatCode>General</c:formatCode>
                <c:ptCount val="2"/>
                <c:pt idx="0">
                  <c:v>1.3</c:v>
                </c:pt>
                <c:pt idx="1">
                  <c:v>3</c:v>
                </c:pt>
              </c:numCache>
            </c:numRef>
          </c:val>
          <c:extLst>
            <c:ext xmlns:c16="http://schemas.microsoft.com/office/drawing/2014/chart" uri="{C3380CC4-5D6E-409C-BE32-E72D297353CC}">
              <c16:uniqueId val="{00000000-E150-40D1-B82A-C547FFBE544D}"/>
            </c:ext>
          </c:extLst>
        </c:ser>
        <c:ser>
          <c:idx val="1"/>
          <c:order val="1"/>
          <c:tx>
            <c:strRef>
              <c:f>Tabelle1!$C$1</c:f>
              <c:strCache>
                <c:ptCount val="1"/>
                <c:pt idx="0">
                  <c:v>Datenreihe 2</c:v>
                </c:pt>
              </c:strCache>
            </c:strRef>
          </c:tx>
          <c:spPr>
            <a:solidFill>
              <a:schemeClr val="bg1">
                <a:lumMod val="75000"/>
                <a:alpha val="80000"/>
              </a:schemeClr>
            </a:solidFill>
            <a:ln>
              <a:noFill/>
            </a:ln>
            <a:effectLst/>
          </c:spPr>
          <c:invertIfNegative val="0"/>
          <c:cat>
            <c:strRef>
              <c:f>Tabelle1!$A$2:$A$5</c:f>
              <c:strCache>
                <c:ptCount val="2"/>
                <c:pt idx="0">
                  <c:v>Kategorie 1</c:v>
                </c:pt>
                <c:pt idx="1">
                  <c:v>Kategorie 2</c:v>
                </c:pt>
              </c:strCache>
            </c:strRef>
          </c:cat>
          <c:val>
            <c:numRef>
              <c:f>Tabelle1!$C$2:$C$5</c:f>
              <c:numCache>
                <c:formatCode>General</c:formatCode>
                <c:ptCount val="2"/>
                <c:pt idx="0">
                  <c:v>2</c:v>
                </c:pt>
                <c:pt idx="1">
                  <c:v>4</c:v>
                </c:pt>
              </c:numCache>
            </c:numRef>
          </c:val>
          <c:extLst>
            <c:ext xmlns:c16="http://schemas.microsoft.com/office/drawing/2014/chart" uri="{C3380CC4-5D6E-409C-BE32-E72D297353CC}">
              <c16:uniqueId val="{00000001-E150-40D1-B82A-C547FFBE544D}"/>
            </c:ext>
          </c:extLst>
        </c:ser>
        <c:ser>
          <c:idx val="2"/>
          <c:order val="2"/>
          <c:tx>
            <c:strRef>
              <c:f>Tabelle1!$D$1</c:f>
              <c:strCache>
                <c:ptCount val="1"/>
                <c:pt idx="0">
                  <c:v>Datenreihe 3</c:v>
                </c:pt>
              </c:strCache>
            </c:strRef>
          </c:tx>
          <c:spPr>
            <a:solidFill>
              <a:srgbClr val="00B1DB">
                <a:alpha val="50000"/>
              </a:srgbClr>
            </a:solidFill>
            <a:ln>
              <a:noFill/>
            </a:ln>
            <a:effectLst/>
          </c:spPr>
          <c:invertIfNegative val="0"/>
          <c:cat>
            <c:strRef>
              <c:f>Tabelle1!$A$2:$A$5</c:f>
              <c:strCache>
                <c:ptCount val="2"/>
                <c:pt idx="0">
                  <c:v>Kategorie 1</c:v>
                </c:pt>
                <c:pt idx="1">
                  <c:v>Kategorie 2</c:v>
                </c:pt>
              </c:strCache>
            </c:strRef>
          </c:cat>
          <c:val>
            <c:numRef>
              <c:f>Tabelle1!$D$2:$D$5</c:f>
              <c:numCache>
                <c:formatCode>General</c:formatCode>
                <c:ptCount val="2"/>
                <c:pt idx="0">
                  <c:v>2</c:v>
                </c:pt>
                <c:pt idx="1">
                  <c:v>1</c:v>
                </c:pt>
              </c:numCache>
            </c:numRef>
          </c:val>
          <c:extLst>
            <c:ext xmlns:c16="http://schemas.microsoft.com/office/drawing/2014/chart" uri="{C3380CC4-5D6E-409C-BE32-E72D297353CC}">
              <c16:uniqueId val="{00000002-E150-40D1-B82A-C547FFBE544D}"/>
            </c:ext>
          </c:extLst>
        </c:ser>
        <c:dLbls>
          <c:showLegendKey val="0"/>
          <c:showVal val="0"/>
          <c:showCatName val="0"/>
          <c:showSerName val="0"/>
          <c:showPercent val="0"/>
          <c:showBubbleSize val="0"/>
        </c:dLbls>
        <c:gapWidth val="182"/>
        <c:axId val="283226735"/>
        <c:axId val="283235887"/>
      </c:barChart>
      <c:catAx>
        <c:axId val="283226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83235887"/>
        <c:crosses val="autoZero"/>
        <c:auto val="1"/>
        <c:lblAlgn val="ctr"/>
        <c:lblOffset val="100"/>
        <c:noMultiLvlLbl val="0"/>
      </c:catAx>
      <c:valAx>
        <c:axId val="2832358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83226735"/>
        <c:crosses val="autoZero"/>
        <c:crossBetween val="between"/>
      </c:valAx>
      <c:spPr>
        <a:noFill/>
        <a:ln>
          <a:noFill/>
        </a:ln>
        <a:effectLst/>
      </c:spPr>
    </c:plotArea>
    <c:legend>
      <c:legendPos val="r"/>
      <c:layout>
        <c:manualLayout>
          <c:xMode val="edge"/>
          <c:yMode val="edge"/>
          <c:x val="0.82301059199860815"/>
          <c:y val="0.53152550015151223"/>
          <c:w val="0.16313031028321667"/>
          <c:h val="0.334174116202907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Tabelle1!$A$2:$C$17</cx:f>
        <cx:lvl ptCount="16">
          <cx:pt idx="0">Blatt 1</cx:pt>
          <cx:pt idx="1">Blatt 2</cx:pt>
          <cx:pt idx="2">Blatt 3</cx:pt>
          <cx:pt idx="3">Blatt 4</cx:pt>
          <cx:pt idx="4">Blatt 5</cx:pt>
          <cx:pt idx="7">Blatt 8</cx:pt>
          <cx:pt idx="9">Blatt 10</cx:pt>
          <cx:pt idx="10">Blatt 11</cx:pt>
          <cx:pt idx="11">Blatt 12</cx:pt>
          <cx:pt idx="12">Blatt 13</cx:pt>
          <cx:pt idx="13">Blatt 14</cx:pt>
          <cx:pt idx="14">Blatt 15</cx:pt>
        </cx:lvl>
        <cx:lvl ptCount="16">
          <cx:pt idx="0">Stamm 1</cx:pt>
          <cx:pt idx="1">Stamm 1</cx:pt>
          <cx:pt idx="2">Stamm 1</cx:pt>
          <cx:pt idx="3">Stamm 2</cx:pt>
          <cx:pt idx="4">Stamm 2</cx:pt>
          <cx:pt idx="5">Blatt 6</cx:pt>
          <cx:pt idx="6">Blatt 7</cx:pt>
          <cx:pt idx="7">Stamm 3</cx:pt>
          <cx:pt idx="8">Blatt 9</cx:pt>
          <cx:pt idx="9">Stamm 4</cx:pt>
          <cx:pt idx="10">Stamm 4</cx:pt>
          <cx:pt idx="11">Stamm 5</cx:pt>
          <cx:pt idx="12">Stamm 5</cx:pt>
          <cx:pt idx="13">Stamm 6</cx:pt>
          <cx:pt idx="14">Stamm 6</cx:pt>
          <cx:pt idx="15">Blatt 16</cx:pt>
        </cx:lvl>
        <cx:lvl ptCount="16">
          <cx:pt idx="0">Verzweigung 1</cx:pt>
          <cx:pt idx="1">Verzweigung 1</cx:pt>
          <cx:pt idx="2">Verzweigung 1</cx:pt>
          <cx:pt idx="3">Verzweigung 1</cx:pt>
          <cx:pt idx="4">Verzweigung 1</cx:pt>
          <cx:pt idx="5">Verzweigung 1</cx:pt>
          <cx:pt idx="6">Verzweigung 1</cx:pt>
          <cx:pt idx="7">Verzweigung 2</cx:pt>
          <cx:pt idx="8">Verzweigung 2</cx:pt>
          <cx:pt idx="9">Verzweigung 2</cx:pt>
          <cx:pt idx="10">Verzweigung 2</cx:pt>
          <cx:pt idx="11">Verzweigung 3</cx:pt>
          <cx:pt idx="12">Verzweigung 3</cx:pt>
          <cx:pt idx="13">Verzweigung 3</cx:pt>
          <cx:pt idx="14">Verzweigung 3</cx:pt>
          <cx:pt idx="15">Verzweigung 3</cx:pt>
        </cx:lvl>
      </cx:strDim>
      <cx:numDim type="size">
        <cx:f>Tabelle1!$D$2:$D$17</cx:f>
        <cx:lvl ptCount="16" formatCode="Standard">
          <cx:pt idx="0">22</cx:pt>
          <cx:pt idx="1">12</cx:pt>
          <cx:pt idx="2">18</cx:pt>
          <cx:pt idx="3">87</cx:pt>
          <cx:pt idx="4">88</cx:pt>
          <cx:pt idx="5">17</cx:pt>
          <cx:pt idx="6">14</cx:pt>
          <cx:pt idx="7">25</cx:pt>
          <cx:pt idx="8">16</cx:pt>
          <cx:pt idx="9">24</cx:pt>
          <cx:pt idx="10">89</cx:pt>
          <cx:pt idx="11">16</cx:pt>
          <cx:pt idx="12">19</cx:pt>
          <cx:pt idx="13">86</cx:pt>
          <cx:pt idx="14">23</cx:pt>
          <cx:pt idx="15">21</cx:pt>
        </cx:lvl>
      </cx:numDim>
    </cx:data>
  </cx:chartData>
  <cx:chart>
    <cx:plotArea>
      <cx:plotAreaRegion>
        <cx:series layoutId="sunburst" uniqueId="{4030CE70-E001-40BB-A2D4-AC606ED67909}">
          <cx:tx>
            <cx:txData>
              <cx:f>Tabelle1!$D$1</cx:f>
              <cx:v>Datenreihe1</cx:v>
            </cx:txData>
          </cx:tx>
          <cx:dataPt idx="0">
            <cx:spPr>
              <a:solidFill>
                <a:srgbClr val="00B1DB">
                  <a:alpha val="80000"/>
                </a:srgbClr>
              </a:solidFill>
            </cx:spPr>
          </cx:dataPt>
          <cx:dataPt idx="10">
            <cx:spPr>
              <a:solidFill>
                <a:srgbClr val="00B1DB">
                  <a:alpha val="40000"/>
                </a:srgbClr>
              </a:solidFill>
            </cx:spPr>
          </cx:dataPt>
          <cx:dataPt idx="17">
            <cx:spPr>
              <a:solidFill>
                <a:srgbClr val="00B1DB">
                  <a:alpha val="55000"/>
                </a:srgbClr>
              </a:solidFill>
            </cx:spPr>
          </cx:dataPt>
          <cx:dataLabels pos="ctr">
            <cx:visibility seriesName="0" categoryName="1" value="0"/>
          </cx:dataLabels>
          <cx:dataId val="0"/>
        </cx:series>
      </cx:plotAreaRegion>
    </cx:plotArea>
    <cx:legend pos="r" align="min" overlay="1">
      <cx:spPr>
        <a:solidFill>
          <a:schemeClr val="bg1"/>
        </a:solidFill>
      </cx:sp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A7F34-D727-46B2-AA2D-9A12A7B51F53}" type="datetimeFigureOut">
              <a:rPr lang="de-DE" smtClean="0"/>
              <a:t>15.12.2023</a:t>
            </a:fld>
            <a:endParaRPr lang="de-DE" dirty="0"/>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F5E57-2585-43C0-B243-7EF0F407467E}" type="slidenum">
              <a:rPr lang="de-DE" smtClean="0"/>
              <a:t>‹Nr.›</a:t>
            </a:fld>
            <a:endParaRPr lang="de-DE" dirty="0"/>
          </a:p>
        </p:txBody>
      </p:sp>
    </p:spTree>
    <p:extLst>
      <p:ext uri="{BB962C8B-B14F-4D97-AF65-F5344CB8AC3E}">
        <p14:creationId xmlns:p14="http://schemas.microsoft.com/office/powerpoint/2010/main" val="3894434098"/>
      </p:ext>
    </p:extLst>
  </p:cSld>
  <p:clrMap bg1="lt1" tx1="dk1" bg2="lt2" tx2="dk2" accent1="accent1" accent2="accent2" accent3="accent3" accent4="accent4" accent5="accent5" accent6="accent6" hlink="hlink" folHlink="folHlink"/>
  <p:notesStyle>
    <a:lvl1pPr marL="0" algn="l" defTabSz="1752082" rtl="0" eaLnBrk="1" latinLnBrk="0" hangingPunct="1">
      <a:defRPr sz="2299" kern="1200">
        <a:solidFill>
          <a:schemeClr val="tx1"/>
        </a:solidFill>
        <a:latin typeface="+mn-lt"/>
        <a:ea typeface="+mn-ea"/>
        <a:cs typeface="+mn-cs"/>
      </a:defRPr>
    </a:lvl1pPr>
    <a:lvl2pPr marL="876041" algn="l" defTabSz="1752082" rtl="0" eaLnBrk="1" latinLnBrk="0" hangingPunct="1">
      <a:defRPr sz="2299" kern="1200">
        <a:solidFill>
          <a:schemeClr val="tx1"/>
        </a:solidFill>
        <a:latin typeface="+mn-lt"/>
        <a:ea typeface="+mn-ea"/>
        <a:cs typeface="+mn-cs"/>
      </a:defRPr>
    </a:lvl2pPr>
    <a:lvl3pPr marL="1752082" algn="l" defTabSz="1752082" rtl="0" eaLnBrk="1" latinLnBrk="0" hangingPunct="1">
      <a:defRPr sz="2299" kern="1200">
        <a:solidFill>
          <a:schemeClr val="tx1"/>
        </a:solidFill>
        <a:latin typeface="+mn-lt"/>
        <a:ea typeface="+mn-ea"/>
        <a:cs typeface="+mn-cs"/>
      </a:defRPr>
    </a:lvl3pPr>
    <a:lvl4pPr marL="2628123" algn="l" defTabSz="1752082" rtl="0" eaLnBrk="1" latinLnBrk="0" hangingPunct="1">
      <a:defRPr sz="2299" kern="1200">
        <a:solidFill>
          <a:schemeClr val="tx1"/>
        </a:solidFill>
        <a:latin typeface="+mn-lt"/>
        <a:ea typeface="+mn-ea"/>
        <a:cs typeface="+mn-cs"/>
      </a:defRPr>
    </a:lvl4pPr>
    <a:lvl5pPr marL="3504164" algn="l" defTabSz="1752082" rtl="0" eaLnBrk="1" latinLnBrk="0" hangingPunct="1">
      <a:defRPr sz="2299" kern="1200">
        <a:solidFill>
          <a:schemeClr val="tx1"/>
        </a:solidFill>
        <a:latin typeface="+mn-lt"/>
        <a:ea typeface="+mn-ea"/>
        <a:cs typeface="+mn-cs"/>
      </a:defRPr>
    </a:lvl5pPr>
    <a:lvl6pPr marL="4380205" algn="l" defTabSz="1752082" rtl="0" eaLnBrk="1" latinLnBrk="0" hangingPunct="1">
      <a:defRPr sz="2299" kern="1200">
        <a:solidFill>
          <a:schemeClr val="tx1"/>
        </a:solidFill>
        <a:latin typeface="+mn-lt"/>
        <a:ea typeface="+mn-ea"/>
        <a:cs typeface="+mn-cs"/>
      </a:defRPr>
    </a:lvl6pPr>
    <a:lvl7pPr marL="5256246" algn="l" defTabSz="1752082" rtl="0" eaLnBrk="1" latinLnBrk="0" hangingPunct="1">
      <a:defRPr sz="2299" kern="1200">
        <a:solidFill>
          <a:schemeClr val="tx1"/>
        </a:solidFill>
        <a:latin typeface="+mn-lt"/>
        <a:ea typeface="+mn-ea"/>
        <a:cs typeface="+mn-cs"/>
      </a:defRPr>
    </a:lvl7pPr>
    <a:lvl8pPr marL="6132286" algn="l" defTabSz="1752082" rtl="0" eaLnBrk="1" latinLnBrk="0" hangingPunct="1">
      <a:defRPr sz="2299" kern="1200">
        <a:solidFill>
          <a:schemeClr val="tx1"/>
        </a:solidFill>
        <a:latin typeface="+mn-lt"/>
        <a:ea typeface="+mn-ea"/>
        <a:cs typeface="+mn-cs"/>
      </a:defRPr>
    </a:lvl8pPr>
    <a:lvl9pPr marL="7008327" algn="l" defTabSz="1752082" rtl="0" eaLnBrk="1" latinLnBrk="0" hangingPunct="1">
      <a:defRPr sz="2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20F5E57-2585-43C0-B243-7EF0F407467E}" type="slidenum">
              <a:rPr lang="de-DE" smtClean="0"/>
              <a:t>4</a:t>
            </a:fld>
            <a:endParaRPr lang="de-DE" dirty="0"/>
          </a:p>
        </p:txBody>
      </p:sp>
    </p:spTree>
    <p:extLst>
      <p:ext uri="{BB962C8B-B14F-4D97-AF65-F5344CB8AC3E}">
        <p14:creationId xmlns:p14="http://schemas.microsoft.com/office/powerpoint/2010/main" val="108522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_A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8541" y="1218278"/>
            <a:ext cx="11309446" cy="1680253"/>
          </a:xfrm>
          <a:prstGeom prst="rect">
            <a:avLst/>
          </a:prstGeom>
        </p:spPr>
        <p:txBody>
          <a:bodyPr lIns="0" tIns="72000" rIns="0" bIns="72000" anchor="ctr"/>
          <a:lstStyle>
            <a:lvl1pPr>
              <a:lnSpc>
                <a:spcPts val="5600"/>
              </a:lnSpc>
              <a:defRPr baseline="0"/>
            </a:lvl1pPr>
          </a:lstStyle>
          <a:p>
            <a:r>
              <a:rPr lang="de-DE" dirty="0" smtClean="0"/>
              <a:t>Titel, max. 2-zeilig oder kleinere Schriftgröße wählen</a:t>
            </a:r>
            <a:endParaRPr lang="de-DE" dirty="0"/>
          </a:p>
        </p:txBody>
      </p:sp>
      <p:sp>
        <p:nvSpPr>
          <p:cNvPr id="15" name="Textplatzhalter 14"/>
          <p:cNvSpPr>
            <a:spLocks noGrp="1"/>
          </p:cNvSpPr>
          <p:nvPr>
            <p:ph type="body" sz="quarter" idx="11" hasCustomPrompt="1"/>
          </p:nvPr>
        </p:nvSpPr>
        <p:spPr>
          <a:xfrm>
            <a:off x="558541" y="4697517"/>
            <a:ext cx="6660000" cy="3924000"/>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12" name="Bildplatzhalter 11"/>
          <p:cNvSpPr>
            <a:spLocks noGrp="1"/>
          </p:cNvSpPr>
          <p:nvPr>
            <p:ph type="pic" sz="quarter" idx="12"/>
          </p:nvPr>
        </p:nvSpPr>
        <p:spPr>
          <a:xfrm>
            <a:off x="558541" y="8991042"/>
            <a:ext cx="6660000" cy="5055040"/>
          </a:xfrm>
          <a:prstGeom prst="rect">
            <a:avLst/>
          </a:prstGeom>
        </p:spPr>
        <p:txBody>
          <a:bodyPr/>
          <a:lstStyle/>
          <a:p>
            <a:endParaRPr lang="de-DE" dirty="0"/>
          </a:p>
        </p:txBody>
      </p:sp>
      <p:sp>
        <p:nvSpPr>
          <p:cNvPr id="14" name="Textplatzhalter 14"/>
          <p:cNvSpPr>
            <a:spLocks noGrp="1"/>
          </p:cNvSpPr>
          <p:nvPr>
            <p:ph type="body" sz="quarter" idx="13" hasCustomPrompt="1"/>
          </p:nvPr>
        </p:nvSpPr>
        <p:spPr>
          <a:xfrm>
            <a:off x="558541" y="14059751"/>
            <a:ext cx="6660000" cy="648000"/>
          </a:xfrm>
          <a:prstGeom prst="rect">
            <a:avLst/>
          </a:prstGeom>
        </p:spPr>
        <p:txBody>
          <a:bodyPr lIns="0" tIns="108000" rIns="0" bIns="0"/>
          <a:lstStyle>
            <a:lvl1pPr algn="l">
              <a:lnSpc>
                <a:spcPts val="2000"/>
              </a:lnSpc>
              <a:spcBef>
                <a:spcPts val="0"/>
              </a:spcBef>
              <a:defRPr sz="16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Bildunterschrift, Quellenangabe</a:t>
            </a:r>
          </a:p>
        </p:txBody>
      </p:sp>
      <p:sp>
        <p:nvSpPr>
          <p:cNvPr id="21" name="Textplatzhalter 14"/>
          <p:cNvSpPr>
            <a:spLocks noGrp="1"/>
          </p:cNvSpPr>
          <p:nvPr>
            <p:ph type="body" sz="quarter" idx="15" hasCustomPrompt="1"/>
          </p:nvPr>
        </p:nvSpPr>
        <p:spPr>
          <a:xfrm>
            <a:off x="558541" y="15635089"/>
            <a:ext cx="6660000" cy="4085295"/>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34" name="Textplatzhalter 14"/>
          <p:cNvSpPr>
            <a:spLocks noGrp="1"/>
          </p:cNvSpPr>
          <p:nvPr>
            <p:ph type="body" sz="quarter" idx="16" hasCustomPrompt="1"/>
          </p:nvPr>
        </p:nvSpPr>
        <p:spPr>
          <a:xfrm>
            <a:off x="7895533" y="4697516"/>
            <a:ext cx="6660000" cy="4208779"/>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35" name="Bildplatzhalter 11"/>
          <p:cNvSpPr>
            <a:spLocks noGrp="1"/>
          </p:cNvSpPr>
          <p:nvPr>
            <p:ph type="pic" sz="quarter" idx="17"/>
          </p:nvPr>
        </p:nvSpPr>
        <p:spPr>
          <a:xfrm>
            <a:off x="7895533" y="14672915"/>
            <a:ext cx="6660000" cy="4399470"/>
          </a:xfrm>
          <a:prstGeom prst="rect">
            <a:avLst/>
          </a:prstGeom>
        </p:spPr>
        <p:txBody>
          <a:bodyPr/>
          <a:lstStyle/>
          <a:p>
            <a:endParaRPr lang="de-DE" dirty="0"/>
          </a:p>
        </p:txBody>
      </p:sp>
      <p:sp>
        <p:nvSpPr>
          <p:cNvPr id="40" name="Textplatzhalter 14"/>
          <p:cNvSpPr>
            <a:spLocks noGrp="1"/>
          </p:cNvSpPr>
          <p:nvPr>
            <p:ph type="body" sz="quarter" idx="19" hasCustomPrompt="1"/>
          </p:nvPr>
        </p:nvSpPr>
        <p:spPr>
          <a:xfrm>
            <a:off x="7895533" y="9810750"/>
            <a:ext cx="6660000" cy="4502165"/>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17" name="Textplatzhalter 14"/>
          <p:cNvSpPr>
            <a:spLocks noGrp="1"/>
          </p:cNvSpPr>
          <p:nvPr>
            <p:ph type="body" sz="quarter" idx="20" hasCustomPrompt="1"/>
          </p:nvPr>
        </p:nvSpPr>
        <p:spPr>
          <a:xfrm>
            <a:off x="7895533" y="19072385"/>
            <a:ext cx="6660000" cy="648000"/>
          </a:xfrm>
          <a:prstGeom prst="rect">
            <a:avLst/>
          </a:prstGeom>
        </p:spPr>
        <p:txBody>
          <a:bodyPr lIns="0" tIns="108000" rIns="0" bIns="0"/>
          <a:lstStyle>
            <a:lvl1pPr algn="l">
              <a:lnSpc>
                <a:spcPts val="2000"/>
              </a:lnSpc>
              <a:spcBef>
                <a:spcPts val="0"/>
              </a:spcBef>
              <a:defRPr sz="16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Bildunterschrift, Quellenangabe</a:t>
            </a:r>
          </a:p>
        </p:txBody>
      </p:sp>
    </p:spTree>
    <p:extLst>
      <p:ext uri="{BB962C8B-B14F-4D97-AF65-F5344CB8AC3E}">
        <p14:creationId xmlns:p14="http://schemas.microsoft.com/office/powerpoint/2010/main" val="798142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558541" y="1218278"/>
            <a:ext cx="11309446" cy="1680253"/>
          </a:xfrm>
          <a:prstGeom prst="rect">
            <a:avLst/>
          </a:prstGeom>
        </p:spPr>
        <p:txBody>
          <a:bodyPr lIns="0" tIns="72000" rIns="0" bIns="72000" anchor="ctr"/>
          <a:lstStyle>
            <a:lvl1pPr>
              <a:lnSpc>
                <a:spcPts val="5600"/>
              </a:lnSpc>
              <a:defRPr baseline="0"/>
            </a:lvl1pPr>
          </a:lstStyle>
          <a:p>
            <a:r>
              <a:rPr lang="de-DE" dirty="0" smtClean="0"/>
              <a:t>Titel, max. 2-zeilig oder kleinere Schriftgröße wählen</a:t>
            </a:r>
            <a:endParaRPr lang="de-DE" dirty="0"/>
          </a:p>
        </p:txBody>
      </p:sp>
      <p:sp>
        <p:nvSpPr>
          <p:cNvPr id="10" name="Bildplatzhalter 11"/>
          <p:cNvSpPr>
            <a:spLocks noGrp="1"/>
          </p:cNvSpPr>
          <p:nvPr>
            <p:ph type="pic" sz="quarter" idx="17"/>
          </p:nvPr>
        </p:nvSpPr>
        <p:spPr>
          <a:xfrm>
            <a:off x="7895533" y="13859293"/>
            <a:ext cx="6660000" cy="2303335"/>
          </a:xfrm>
          <a:prstGeom prst="rect">
            <a:avLst/>
          </a:prstGeom>
        </p:spPr>
        <p:txBody>
          <a:bodyPr/>
          <a:lstStyle/>
          <a:p>
            <a:endParaRPr lang="de-DE" dirty="0"/>
          </a:p>
        </p:txBody>
      </p:sp>
      <p:sp>
        <p:nvSpPr>
          <p:cNvPr id="11" name="Textplatzhalter 14"/>
          <p:cNvSpPr>
            <a:spLocks noGrp="1"/>
          </p:cNvSpPr>
          <p:nvPr>
            <p:ph type="body" sz="quarter" idx="18" hasCustomPrompt="1"/>
          </p:nvPr>
        </p:nvSpPr>
        <p:spPr>
          <a:xfrm>
            <a:off x="7895533" y="16176991"/>
            <a:ext cx="6660000" cy="648000"/>
          </a:xfrm>
          <a:prstGeom prst="rect">
            <a:avLst/>
          </a:prstGeom>
        </p:spPr>
        <p:txBody>
          <a:bodyPr lIns="0" tIns="108000" rIns="0" bIns="0"/>
          <a:lstStyle>
            <a:lvl1pPr algn="l">
              <a:lnSpc>
                <a:spcPts val="2000"/>
              </a:lnSpc>
              <a:spcBef>
                <a:spcPts val="0"/>
              </a:spcBef>
              <a:defRPr sz="16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Bildunterschrift, Quellenangabe</a:t>
            </a:r>
          </a:p>
        </p:txBody>
      </p:sp>
      <p:sp>
        <p:nvSpPr>
          <p:cNvPr id="13" name="Textplatzhalter 14"/>
          <p:cNvSpPr>
            <a:spLocks noGrp="1"/>
          </p:cNvSpPr>
          <p:nvPr>
            <p:ph type="body" sz="quarter" idx="20" hasCustomPrompt="1"/>
          </p:nvPr>
        </p:nvSpPr>
        <p:spPr>
          <a:xfrm>
            <a:off x="558541" y="8148159"/>
            <a:ext cx="13996992" cy="648000"/>
          </a:xfrm>
          <a:prstGeom prst="rect">
            <a:avLst/>
          </a:prstGeom>
        </p:spPr>
        <p:txBody>
          <a:bodyPr lIns="0" tIns="108000" rIns="0" bIns="0"/>
          <a:lstStyle>
            <a:lvl1pPr algn="l">
              <a:lnSpc>
                <a:spcPts val="2000"/>
              </a:lnSpc>
              <a:spcBef>
                <a:spcPts val="0"/>
              </a:spcBef>
              <a:defRPr sz="16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Bildunterschrift, Quellenangabe</a:t>
            </a:r>
          </a:p>
        </p:txBody>
      </p:sp>
      <p:sp>
        <p:nvSpPr>
          <p:cNvPr id="18" name="Textplatzhalter 14"/>
          <p:cNvSpPr>
            <a:spLocks noGrp="1"/>
          </p:cNvSpPr>
          <p:nvPr>
            <p:ph type="body" sz="quarter" idx="21" hasCustomPrompt="1"/>
          </p:nvPr>
        </p:nvSpPr>
        <p:spPr>
          <a:xfrm>
            <a:off x="558541" y="8805824"/>
            <a:ext cx="6660000" cy="3248157"/>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20" name="Textplatzhalter 14"/>
          <p:cNvSpPr>
            <a:spLocks noGrp="1"/>
          </p:cNvSpPr>
          <p:nvPr>
            <p:ph type="body" sz="quarter" idx="22" hasCustomPrompt="1"/>
          </p:nvPr>
        </p:nvSpPr>
        <p:spPr>
          <a:xfrm>
            <a:off x="7895533" y="8805824"/>
            <a:ext cx="6660000" cy="3881849"/>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25" name="Bildplatzhalter 24"/>
          <p:cNvSpPr>
            <a:spLocks noGrp="1"/>
          </p:cNvSpPr>
          <p:nvPr>
            <p:ph type="pic" sz="quarter" idx="23"/>
          </p:nvPr>
        </p:nvSpPr>
        <p:spPr>
          <a:xfrm>
            <a:off x="558541" y="4971848"/>
            <a:ext cx="13996992" cy="3166646"/>
          </a:xfrm>
          <a:prstGeom prst="rect">
            <a:avLst/>
          </a:prstGeom>
        </p:spPr>
        <p:txBody>
          <a:bodyPr/>
          <a:lstStyle/>
          <a:p>
            <a:endParaRPr lang="de-DE" dirty="0"/>
          </a:p>
        </p:txBody>
      </p:sp>
      <p:sp>
        <p:nvSpPr>
          <p:cNvPr id="27" name="Textplatzhalter 14"/>
          <p:cNvSpPr>
            <a:spLocks noGrp="1"/>
          </p:cNvSpPr>
          <p:nvPr>
            <p:ph type="body" sz="quarter" idx="24" hasCustomPrompt="1"/>
          </p:nvPr>
        </p:nvSpPr>
        <p:spPr>
          <a:xfrm>
            <a:off x="558541" y="12941308"/>
            <a:ext cx="6660000" cy="3254733"/>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28" name="Textplatzhalter 14"/>
          <p:cNvSpPr>
            <a:spLocks noGrp="1"/>
          </p:cNvSpPr>
          <p:nvPr>
            <p:ph type="body" sz="quarter" idx="25" hasCustomPrompt="1"/>
          </p:nvPr>
        </p:nvSpPr>
        <p:spPr>
          <a:xfrm>
            <a:off x="558541" y="17089745"/>
            <a:ext cx="6660000" cy="2586895"/>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
        <p:nvSpPr>
          <p:cNvPr id="29" name="Textplatzhalter 14"/>
          <p:cNvSpPr>
            <a:spLocks noGrp="1"/>
          </p:cNvSpPr>
          <p:nvPr>
            <p:ph type="body" sz="quarter" idx="26" hasCustomPrompt="1"/>
          </p:nvPr>
        </p:nvSpPr>
        <p:spPr>
          <a:xfrm>
            <a:off x="7895533" y="16839354"/>
            <a:ext cx="6660000" cy="2837286"/>
          </a:xfrm>
          <a:prstGeom prst="rect">
            <a:avLst/>
          </a:prstGeom>
        </p:spPr>
        <p:txBody>
          <a:bodyPr lIns="0" tIns="288000" rIns="0" bIns="0"/>
          <a:lstStyle>
            <a:lvl1pPr algn="just">
              <a:lnSpc>
                <a:spcPts val="2400"/>
              </a:lnSpc>
              <a:spcBef>
                <a:spcPts val="0"/>
              </a:spcBef>
              <a:defRPr sz="1800">
                <a:solidFill>
                  <a:schemeClr val="tx1"/>
                </a:solidFill>
              </a:defRPr>
            </a:lvl1pPr>
            <a:lvl2pPr>
              <a:defRPr sz="2480">
                <a:solidFill>
                  <a:schemeClr val="tx1"/>
                </a:solidFill>
              </a:defRPr>
            </a:lvl2pPr>
            <a:lvl3pPr>
              <a:defRPr sz="2232">
                <a:solidFill>
                  <a:schemeClr val="tx1"/>
                </a:solidFill>
              </a:defRPr>
            </a:lvl3pPr>
          </a:lstStyle>
          <a:p>
            <a:pPr lvl="0"/>
            <a:r>
              <a:rPr lang="de-DE" dirty="0" smtClean="0"/>
              <a:t>Fließtext</a:t>
            </a:r>
          </a:p>
        </p:txBody>
      </p:sp>
    </p:spTree>
    <p:extLst>
      <p:ext uri="{BB962C8B-B14F-4D97-AF65-F5344CB8AC3E}">
        <p14:creationId xmlns:p14="http://schemas.microsoft.com/office/powerpoint/2010/main" val="1509305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5276" y="20214922"/>
            <a:ext cx="15120000" cy="36000"/>
          </a:xfrm>
          <a:prstGeom prst="rect">
            <a:avLst/>
          </a:prstGeom>
          <a:solidFill>
            <a:srgbClr val="00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1DB"/>
              </a:solidFill>
            </a:endParaRPr>
          </a:p>
        </p:txBody>
      </p:sp>
      <p:sp>
        <p:nvSpPr>
          <p:cNvPr id="9" name="Rechteck 8"/>
          <p:cNvSpPr/>
          <p:nvPr userDrawn="1"/>
        </p:nvSpPr>
        <p:spPr>
          <a:xfrm>
            <a:off x="3893" y="-12771"/>
            <a:ext cx="15120000" cy="3790952"/>
          </a:xfrm>
          <a:prstGeom prst="rect">
            <a:avLst/>
          </a:prstGeom>
          <a:solidFill>
            <a:srgbClr val="00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2DD"/>
              </a:solidFill>
            </a:endParaRPr>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44616" y="436729"/>
            <a:ext cx="2110917" cy="2772000"/>
          </a:xfrm>
          <a:prstGeom prst="rect">
            <a:avLst/>
          </a:prstGeom>
        </p:spPr>
      </p:pic>
      <p:graphicFrame>
        <p:nvGraphicFramePr>
          <p:cNvPr id="4" name="Tabelle 3"/>
          <p:cNvGraphicFramePr>
            <a:graphicFrameLocks noGrp="1"/>
          </p:cNvGraphicFramePr>
          <p:nvPr userDrawn="1">
            <p:extLst>
              <p:ext uri="{D42A27DB-BD31-4B8C-83A1-F6EECF244321}">
                <p14:modId xmlns:p14="http://schemas.microsoft.com/office/powerpoint/2010/main" val="1610876029"/>
              </p:ext>
            </p:extLst>
          </p:nvPr>
        </p:nvGraphicFramePr>
        <p:xfrm>
          <a:off x="558541" y="20339822"/>
          <a:ext cx="10079568" cy="741680"/>
        </p:xfrm>
        <a:graphic>
          <a:graphicData uri="http://schemas.openxmlformats.org/drawingml/2006/table">
            <a:tbl>
              <a:tblPr firstRow="1" bandRow="1">
                <a:tableStyleId>{5C22544A-7EE6-4342-B048-85BDC9FD1C3A}</a:tableStyleId>
              </a:tblPr>
              <a:tblGrid>
                <a:gridCol w="5039784">
                  <a:extLst>
                    <a:ext uri="{9D8B030D-6E8A-4147-A177-3AD203B41FA5}">
                      <a16:colId xmlns:a16="http://schemas.microsoft.com/office/drawing/2014/main" val="3668750371"/>
                    </a:ext>
                  </a:extLst>
                </a:gridCol>
                <a:gridCol w="5039784">
                  <a:extLst>
                    <a:ext uri="{9D8B030D-6E8A-4147-A177-3AD203B41FA5}">
                      <a16:colId xmlns:a16="http://schemas.microsoft.com/office/drawing/2014/main" val="2321208365"/>
                    </a:ext>
                  </a:extLst>
                </a:gridCol>
              </a:tblGrid>
              <a:tr h="741680">
                <a:tc>
                  <a:txBody>
                    <a:bodyPr/>
                    <a:lstStyle/>
                    <a:p>
                      <a:r>
                        <a:rPr lang="de-DE" sz="1800" b="1" dirty="0" smtClean="0">
                          <a:solidFill>
                            <a:schemeClr val="tx1"/>
                          </a:solidFill>
                          <a:latin typeface="+mn-lt"/>
                        </a:rPr>
                        <a:t>Hochschule Wismar</a:t>
                      </a:r>
                      <a:r>
                        <a:rPr lang="de-DE" sz="1800" b="0" dirty="0" smtClean="0">
                          <a:solidFill>
                            <a:schemeClr val="tx1">
                              <a:lumMod val="75000"/>
                              <a:lumOff val="25000"/>
                            </a:schemeClr>
                          </a:solidFill>
                          <a:latin typeface="+mn-lt"/>
                        </a:rPr>
                        <a:t/>
                      </a:r>
                      <a:br>
                        <a:rPr lang="de-DE" sz="1800" b="0" dirty="0" smtClean="0">
                          <a:solidFill>
                            <a:schemeClr val="tx1">
                              <a:lumMod val="75000"/>
                              <a:lumOff val="25000"/>
                            </a:schemeClr>
                          </a:solidFill>
                          <a:latin typeface="+mn-lt"/>
                        </a:rPr>
                      </a:br>
                      <a:r>
                        <a:rPr lang="de-DE" sz="1800" b="0" dirty="0" smtClean="0">
                          <a:solidFill>
                            <a:schemeClr val="tx1"/>
                          </a:solidFill>
                          <a:latin typeface="+mn-lt"/>
                        </a:rPr>
                        <a:t>Philipp-Müller-Straße 14</a:t>
                      </a:r>
                      <a:r>
                        <a:rPr lang="de-DE" sz="1800" b="0" baseline="0" dirty="0" smtClean="0">
                          <a:solidFill>
                            <a:schemeClr val="tx1"/>
                          </a:solidFill>
                          <a:latin typeface="+mn-lt"/>
                        </a:rPr>
                        <a:t> </a:t>
                      </a:r>
                      <a:r>
                        <a:rPr lang="de-DE" sz="1800" b="0" dirty="0" smtClean="0">
                          <a:solidFill>
                            <a:schemeClr val="tx1"/>
                          </a:solidFill>
                          <a:latin typeface="+mn-lt"/>
                          <a:cs typeface="Calibri" panose="020F0502020204030204" pitchFamily="34" charset="0"/>
                        </a:rPr>
                        <a:t>· </a:t>
                      </a:r>
                      <a:r>
                        <a:rPr lang="de-DE" sz="1800" b="0" dirty="0" smtClean="0">
                          <a:solidFill>
                            <a:schemeClr val="tx1"/>
                          </a:solidFill>
                          <a:latin typeface="+mn-lt"/>
                        </a:rPr>
                        <a:t>23966 Wismar </a:t>
                      </a:r>
                      <a:endParaRPr lang="de-DE" sz="1800" b="0" dirty="0">
                        <a:solidFill>
                          <a:schemeClr val="tx1"/>
                        </a:solidFill>
                        <a:latin typeface="+mn-lt"/>
                      </a:endParaRPr>
                    </a:p>
                  </a:txBody>
                  <a:tcPr marL="0" marR="0" marT="1800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e-DE" sz="1800" b="0" dirty="0" smtClean="0">
                          <a:solidFill>
                            <a:srgbClr val="00B1DB"/>
                          </a:solidFill>
                          <a:latin typeface="+mn-lt"/>
                        </a:rPr>
                        <a:t>Fakultät für Ingenieurwissenschaften </a:t>
                      </a:r>
                    </a:p>
                    <a:p>
                      <a:r>
                        <a:rPr lang="de-DE" sz="1800" b="0" dirty="0" smtClean="0">
                          <a:solidFill>
                            <a:schemeClr val="tx1"/>
                          </a:solidFill>
                          <a:latin typeface="+mn-lt"/>
                        </a:rPr>
                        <a:t>hs-wismar.de/fiw</a:t>
                      </a:r>
                      <a:endParaRPr lang="de-DE" sz="1800" b="0" dirty="0">
                        <a:solidFill>
                          <a:schemeClr val="tx1"/>
                        </a:solidFill>
                        <a:latin typeface="+mn-lt"/>
                      </a:endParaRPr>
                    </a:p>
                  </a:txBody>
                  <a:tcPr marL="0" marR="0" marT="1800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3893547"/>
                  </a:ext>
                </a:extLst>
              </a:tr>
            </a:tbl>
          </a:graphicData>
        </a:graphic>
      </p:graphicFrame>
      <p:pic>
        <p:nvPicPr>
          <p:cNvPr id="3" name="Grafik 2"/>
          <p:cNvPicPr>
            <a:picLocks noChangeAspect="1"/>
          </p:cNvPicPr>
          <p:nvPr userDrawn="1"/>
        </p:nvPicPr>
        <p:blipFill rotWithShape="1">
          <a:blip r:embed="rId5" cstate="print">
            <a:extLst>
              <a:ext uri="{28A0092B-C50C-407E-A947-70E740481C1C}">
                <a14:useLocalDpi xmlns:a14="http://schemas.microsoft.com/office/drawing/2010/main" val="0"/>
              </a:ext>
            </a:extLst>
          </a:blip>
          <a:srcRect l="18615" t="17125" r="17382" b="19860"/>
          <a:stretch/>
        </p:blipFill>
        <p:spPr>
          <a:xfrm>
            <a:off x="13788959" y="20447364"/>
            <a:ext cx="766574" cy="756000"/>
          </a:xfrm>
          <a:prstGeom prst="rect">
            <a:avLst/>
          </a:prstGeom>
        </p:spPr>
      </p:pic>
    </p:spTree>
    <p:extLst>
      <p:ext uri="{BB962C8B-B14F-4D97-AF65-F5344CB8AC3E}">
        <p14:creationId xmlns:p14="http://schemas.microsoft.com/office/powerpoint/2010/main" val="1729960022"/>
      </p:ext>
    </p:extLst>
  </p:cSld>
  <p:clrMap bg1="lt1" tx1="dk1" bg2="lt2" tx2="dk2" accent1="accent1" accent2="accent2" accent3="accent3" accent4="accent4" accent5="accent5" accent6="accent6" hlink="hlink" folHlink="folHlink"/>
  <p:sldLayoutIdLst>
    <p:sldLayoutId id="2147483673" r:id="rId1"/>
    <p:sldLayoutId id="2147483681" r:id="rId2"/>
  </p:sldLayoutIdLst>
  <p:timing>
    <p:tnLst>
      <p:par>
        <p:cTn id="1" dur="indefinite" restart="never" nodeType="tmRoot"/>
      </p:par>
    </p:tnLst>
  </p:timing>
  <p:hf sldNum="0" hdr="0" ftr="0" dt="0"/>
  <p:txStyles>
    <p:titleStyle>
      <a:lvl1pPr algn="l" defTabSz="1133947" rtl="0" eaLnBrk="1" latinLnBrk="0" hangingPunct="1">
        <a:lnSpc>
          <a:spcPct val="90000"/>
        </a:lnSpc>
        <a:spcBef>
          <a:spcPct val="0"/>
        </a:spcBef>
        <a:buNone/>
        <a:defRPr sz="5000" b="1"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1133947" rtl="0" eaLnBrk="1" latinLnBrk="0" hangingPunct="1">
        <a:lnSpc>
          <a:spcPct val="90000"/>
        </a:lnSpc>
        <a:spcBef>
          <a:spcPts val="1240"/>
        </a:spcBef>
        <a:buFont typeface="Arial" panose="020B0604020202020204" pitchFamily="34" charset="0"/>
        <a:buNone/>
        <a:defRPr sz="2400" b="0" i="0" kern="1200" baseline="0">
          <a:solidFill>
            <a:schemeClr val="bg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4pPr>
      <a:lvl5pPr marL="2267895" indent="0" algn="l" defTabSz="1133947" rtl="0" eaLnBrk="1" latinLnBrk="0" hangingPunct="1">
        <a:lnSpc>
          <a:spcPct val="90000"/>
        </a:lnSpc>
        <a:spcBef>
          <a:spcPts val="620"/>
        </a:spcBef>
        <a:buFont typeface="Arial" panose="020B0604020202020204" pitchFamily="34" charset="0"/>
        <a:buNone/>
        <a:defRPr sz="2976" kern="1200">
          <a:solidFill>
            <a:schemeClr val="bg1"/>
          </a:solidFill>
          <a:latin typeface="MetaNormal-Roman" panose="020B0502030101020104" pitchFamily="34" charset="0"/>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de-DE"/>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14/relationships/chartEx" Target="../charts/chartEx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err="1" smtClean="0"/>
              <a:t>Postervorlage</a:t>
            </a:r>
            <a:r>
              <a:rPr lang="de-DE" dirty="0" smtClean="0"/>
              <a:t> A2</a:t>
            </a:r>
            <a:endParaRPr lang="de-DE" dirty="0"/>
          </a:p>
        </p:txBody>
      </p:sp>
      <p:sp>
        <p:nvSpPr>
          <p:cNvPr id="13" name="Textplatzhalter 12"/>
          <p:cNvSpPr>
            <a:spLocks noGrp="1"/>
          </p:cNvSpPr>
          <p:nvPr>
            <p:ph type="body" sz="quarter" idx="11"/>
          </p:nvPr>
        </p:nvSpPr>
        <p:spPr>
          <a:xfrm>
            <a:off x="558541" y="4697516"/>
            <a:ext cx="6660000" cy="13876234"/>
          </a:xfrm>
        </p:spPr>
        <p:txBody>
          <a:bodyPr/>
          <a:lstStyle/>
          <a:p>
            <a:pPr algn="l">
              <a:lnSpc>
                <a:spcPts val="2300"/>
              </a:lnSpc>
              <a:buSzPct val="90000"/>
            </a:pPr>
            <a:r>
              <a:rPr lang="de-DE" b="1" dirty="0" smtClean="0"/>
              <a:t>Schrift</a:t>
            </a:r>
          </a:p>
          <a:p>
            <a:pPr algn="l">
              <a:lnSpc>
                <a:spcPts val="2300"/>
              </a:lnSpc>
              <a:buSzPct val="90000"/>
            </a:pPr>
            <a:endParaRPr lang="de-DE" dirty="0"/>
          </a:p>
          <a:p>
            <a:pPr marL="285750" indent="-285750" algn="l">
              <a:lnSpc>
                <a:spcPts val="2300"/>
              </a:lnSpc>
              <a:buSzPct val="90000"/>
              <a:buFont typeface="Calibri" panose="020F0502020204030204" pitchFamily="34" charset="0"/>
              <a:buChar char="&gt;"/>
            </a:pPr>
            <a:r>
              <a:rPr lang="de-DE" dirty="0" smtClean="0"/>
              <a:t>Verändern Sie bitte weder Schriftart (Calibri), Schriftgröße (18 </a:t>
            </a:r>
            <a:r>
              <a:rPr lang="de-DE" dirty="0" err="1" smtClean="0"/>
              <a:t>pt</a:t>
            </a:r>
            <a:r>
              <a:rPr lang="de-DE" dirty="0" smtClean="0"/>
              <a:t>.) noch den voreingestellten Zeilenabstand (24 </a:t>
            </a:r>
            <a:r>
              <a:rPr lang="de-DE" dirty="0" err="1" smtClean="0"/>
              <a:t>pt</a:t>
            </a:r>
            <a:r>
              <a:rPr lang="de-DE" dirty="0" smtClean="0"/>
              <a:t>.)!</a:t>
            </a:r>
            <a:br>
              <a:rPr lang="de-DE" dirty="0" smtClean="0"/>
            </a:br>
            <a:endParaRPr lang="de-DE" dirty="0" smtClean="0"/>
          </a:p>
          <a:p>
            <a:pPr marL="285750" indent="-285750" algn="l">
              <a:lnSpc>
                <a:spcPts val="2300"/>
              </a:lnSpc>
              <a:buSzPct val="90000"/>
              <a:buFont typeface="Calibri" panose="020F0502020204030204" pitchFamily="34" charset="0"/>
              <a:buChar char="&gt;"/>
            </a:pPr>
            <a:r>
              <a:rPr lang="de-DE" dirty="0" smtClean="0"/>
              <a:t>Der Plakat-Titel sollte max. 2-zeilig sein. Sollte der Titel Ihrer Arbeit diese Länge überschreiten, passen Sie ihn bitte für das Plakat an und nennen den </a:t>
            </a:r>
            <a:r>
              <a:rPr lang="de-DE" dirty="0"/>
              <a:t>O</a:t>
            </a:r>
            <a:r>
              <a:rPr lang="de-DE" dirty="0" smtClean="0"/>
              <a:t>riginal-Titel im Text. </a:t>
            </a:r>
          </a:p>
          <a:p>
            <a:pPr algn="l">
              <a:lnSpc>
                <a:spcPts val="2300"/>
              </a:lnSpc>
              <a:buSzPct val="90000"/>
            </a:pPr>
            <a:endParaRPr lang="de-DE" dirty="0" smtClean="0"/>
          </a:p>
          <a:p>
            <a:pPr marL="285750" indent="-285750" algn="l">
              <a:lnSpc>
                <a:spcPts val="2300"/>
              </a:lnSpc>
              <a:buSzPct val="90000"/>
              <a:buFont typeface="Calibri" panose="020F0502020204030204" pitchFamily="34" charset="0"/>
              <a:buChar char="&gt;"/>
            </a:pPr>
            <a:r>
              <a:rPr lang="de-DE" dirty="0" smtClean="0"/>
              <a:t>Silbentrennung</a:t>
            </a:r>
          </a:p>
          <a:p>
            <a:pPr marL="285750" indent="-285750" algn="l">
              <a:lnSpc>
                <a:spcPts val="2300"/>
              </a:lnSpc>
              <a:buSzPct val="90000"/>
              <a:buFont typeface="Calibri" panose="020F0502020204030204" pitchFamily="34" charset="0"/>
              <a:buChar char="&gt;"/>
            </a:pPr>
            <a:endParaRPr lang="de-DE" dirty="0" smtClean="0"/>
          </a:p>
          <a:p>
            <a:r>
              <a:rPr lang="de-DE" dirty="0"/>
              <a:t>Bitte führen Sie eigenständig die notwendige Silbentrennung im Blocksatz händisch durch. Diese erfolgt in PowerPoint nicht automatisch, wodurch große Abstände zwischen den Wörtern entstehen, welche die Lesbarkeit erheblich beeinträchtigen. </a:t>
            </a:r>
          </a:p>
          <a:p>
            <a:endParaRPr lang="de-DE" dirty="0"/>
          </a:p>
          <a:p>
            <a:r>
              <a:rPr lang="de-DE" dirty="0"/>
              <a:t>Bitte führen Sie eigenständig die notwendige Silbentrennung im Block-satz händisch durch. Diese erfolgt in PowerPoint nicht automatisch, wo-durch große Abstände zwischen den Wörtern entstehen, welche die Lesbarkeit erheblich beeinträchtigen. </a:t>
            </a:r>
            <a:endParaRPr lang="de-DE" dirty="0" smtClean="0"/>
          </a:p>
          <a:p>
            <a:endParaRPr lang="de-DE" dirty="0"/>
          </a:p>
          <a:p>
            <a:endParaRPr lang="de-DE" dirty="0" smtClean="0"/>
          </a:p>
          <a:p>
            <a:r>
              <a:rPr lang="de-DE" b="1" dirty="0"/>
              <a:t>Umgang mit Grafiken, Fotografien etc.</a:t>
            </a:r>
          </a:p>
          <a:p>
            <a:endParaRPr lang="de-DE" b="1" dirty="0"/>
          </a:p>
          <a:p>
            <a:pPr marL="285750" indent="-285750" algn="l">
              <a:lnSpc>
                <a:spcPts val="2300"/>
              </a:lnSpc>
              <a:buSzPct val="90000"/>
              <a:buFont typeface="Calibri" panose="020F0502020204030204" pitchFamily="34" charset="0"/>
              <a:buChar char="&gt;"/>
            </a:pPr>
            <a:r>
              <a:rPr lang="de-DE" dirty="0"/>
              <a:t>Bitte setzen Sie keine Rahmen um Fotografien, Grafiken etc</a:t>
            </a:r>
            <a:r>
              <a:rPr lang="de-DE" dirty="0" smtClean="0"/>
              <a:t>.</a:t>
            </a:r>
          </a:p>
          <a:p>
            <a:pPr marL="285750" indent="-285750" algn="l">
              <a:lnSpc>
                <a:spcPts val="2300"/>
              </a:lnSpc>
              <a:buSzPct val="90000"/>
              <a:buFont typeface="Calibri" panose="020F0502020204030204" pitchFamily="34" charset="0"/>
              <a:buChar char="&gt;"/>
            </a:pPr>
            <a:endParaRPr lang="de-DE" dirty="0"/>
          </a:p>
          <a:p>
            <a:pPr marL="285750" indent="-285750" algn="l">
              <a:lnSpc>
                <a:spcPts val="2300"/>
              </a:lnSpc>
              <a:buSzPct val="90000"/>
              <a:buFont typeface="Calibri" panose="020F0502020204030204" pitchFamily="34" charset="0"/>
              <a:buChar char="&gt;"/>
            </a:pPr>
            <a:r>
              <a:rPr lang="de-DE" dirty="0"/>
              <a:t>Abbildungen benötigen immer eine Bildunterschrift inkl. Quellenangabe</a:t>
            </a:r>
          </a:p>
          <a:p>
            <a:pPr algn="l"/>
            <a:endParaRPr lang="de-DE" dirty="0"/>
          </a:p>
          <a:p>
            <a:pPr algn="l">
              <a:lnSpc>
                <a:spcPts val="2300"/>
              </a:lnSpc>
              <a:buSzPct val="90000"/>
            </a:pPr>
            <a:r>
              <a:rPr lang="de-DE" b="1" dirty="0" smtClean="0"/>
              <a:t>Sonstiges</a:t>
            </a:r>
            <a:endParaRPr lang="de-DE" dirty="0" smtClean="0"/>
          </a:p>
          <a:p>
            <a:pPr marL="285750" indent="-285750" algn="l">
              <a:lnSpc>
                <a:spcPts val="2300"/>
              </a:lnSpc>
              <a:buSzPct val="90000"/>
              <a:buFont typeface="Calibri" panose="020F0502020204030204" pitchFamily="34" charset="0"/>
              <a:buChar char="&gt;"/>
            </a:pPr>
            <a:endParaRPr lang="de-DE" dirty="0"/>
          </a:p>
          <a:p>
            <a:pPr marL="285750" indent="-285750" algn="l">
              <a:lnSpc>
                <a:spcPts val="2300"/>
              </a:lnSpc>
              <a:buSzPct val="90000"/>
              <a:buFont typeface="Calibri" panose="020F0502020204030204" pitchFamily="34" charset="0"/>
              <a:buChar char="&gt;"/>
            </a:pPr>
            <a:r>
              <a:rPr lang="de-DE" dirty="0"/>
              <a:t>Bitte halten Sie stets 1 cm Abstand zwischen einzelnen Elementen ein (Text, Abbildung</a:t>
            </a:r>
            <a:r>
              <a:rPr lang="de-DE" dirty="0" smtClean="0"/>
              <a:t>) – zu diesem Zweck können Sie den vorhandenen Abstandshalter </a:t>
            </a:r>
            <a:r>
              <a:rPr lang="de-DE" dirty="0"/>
              <a:t>nutzen</a:t>
            </a:r>
            <a:r>
              <a:rPr lang="de-DE"/>
              <a:t>. </a:t>
            </a:r>
            <a:r>
              <a:rPr lang="de-DE" smtClean="0"/>
              <a:t/>
            </a:r>
            <a:br>
              <a:rPr lang="de-DE" smtClean="0"/>
            </a:br>
            <a:r>
              <a:rPr lang="de-DE" smtClean="0"/>
              <a:t>Die </a:t>
            </a:r>
            <a:r>
              <a:rPr lang="de-DE" dirty="0"/>
              <a:t>Textfelder sind entsprechend formatiert</a:t>
            </a:r>
            <a:r>
              <a:rPr lang="de-DE" dirty="0" smtClean="0"/>
              <a:t>.</a:t>
            </a:r>
            <a:endParaRPr lang="de-DE" dirty="0"/>
          </a:p>
          <a:p>
            <a:pPr algn="l">
              <a:lnSpc>
                <a:spcPts val="2300"/>
              </a:lnSpc>
              <a:buSzPct val="90000"/>
            </a:pPr>
            <a:endParaRPr lang="de-DE" dirty="0" smtClean="0"/>
          </a:p>
          <a:p>
            <a:pPr marL="285750" indent="-285750" algn="l">
              <a:lnSpc>
                <a:spcPts val="2300"/>
              </a:lnSpc>
              <a:buSzPct val="90000"/>
              <a:buFont typeface="Calibri" panose="020F0502020204030204" pitchFamily="34" charset="0"/>
              <a:buChar char="&gt;"/>
            </a:pPr>
            <a:r>
              <a:rPr lang="de-DE" dirty="0" smtClean="0"/>
              <a:t>Dieses </a:t>
            </a:r>
            <a:r>
              <a:rPr lang="de-DE" dirty="0"/>
              <a:t>Layout ist nur ein beispielhaftes Raster. Bitte passen Sie die Zwischenüberschriften, die Länge der Absätze sowie die Größe und Anzahl der Bilder/Grafiken Ihren Bedarfen an</a:t>
            </a:r>
            <a:r>
              <a:rPr lang="de-DE" dirty="0" smtClean="0"/>
              <a:t>!</a:t>
            </a:r>
          </a:p>
          <a:p>
            <a:pPr marL="285750" indent="-285750" algn="l">
              <a:lnSpc>
                <a:spcPts val="2300"/>
              </a:lnSpc>
              <a:buSzPct val="90000"/>
              <a:buFont typeface="Calibri" panose="020F0502020204030204" pitchFamily="34" charset="0"/>
              <a:buChar char="&gt;"/>
            </a:pPr>
            <a:endParaRPr lang="de-DE" dirty="0" smtClean="0"/>
          </a:p>
          <a:p>
            <a:pPr marL="285750" indent="-285750" algn="l">
              <a:lnSpc>
                <a:spcPts val="2300"/>
              </a:lnSpc>
              <a:buSzPct val="90000"/>
              <a:buFont typeface="Calibri" panose="020F0502020204030204" pitchFamily="34" charset="0"/>
              <a:buChar char="&gt;"/>
            </a:pPr>
            <a:r>
              <a:rPr lang="de-DE" dirty="0" smtClean="0"/>
              <a:t>Leserichtung</a:t>
            </a:r>
            <a:r>
              <a:rPr lang="de-DE" dirty="0"/>
              <a:t>: 1. Spalte </a:t>
            </a:r>
            <a:r>
              <a:rPr lang="de-DE" dirty="0">
                <a:latin typeface="Calibri" panose="020F0502020204030204" pitchFamily="34" charset="0"/>
                <a:cs typeface="Calibri" panose="020F0502020204030204" pitchFamily="34" charset="0"/>
              </a:rPr>
              <a:t>↓, 2. Spalte ↓</a:t>
            </a:r>
            <a:endParaRPr lang="de-DE" dirty="0"/>
          </a:p>
          <a:p>
            <a:pPr algn="l"/>
            <a:endParaRPr lang="de-DE" dirty="0"/>
          </a:p>
          <a:p>
            <a:endParaRPr lang="de-DE" dirty="0"/>
          </a:p>
        </p:txBody>
      </p:sp>
      <p:grpSp>
        <p:nvGrpSpPr>
          <p:cNvPr id="4" name="Gruppieren 3"/>
          <p:cNvGrpSpPr/>
          <p:nvPr/>
        </p:nvGrpSpPr>
        <p:grpSpPr>
          <a:xfrm>
            <a:off x="556812" y="4161947"/>
            <a:ext cx="6661729" cy="540000"/>
            <a:chOff x="556633" y="4147432"/>
            <a:chExt cx="6661729" cy="540000"/>
          </a:xfrm>
        </p:grpSpPr>
        <p:sp>
          <p:nvSpPr>
            <p:cNvPr id="5" name="Rechteck 4"/>
            <p:cNvSpPr/>
            <p:nvPr/>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Hinweise</a:t>
              </a:r>
              <a:endParaRPr lang="de-DE" sz="1800" b="1" dirty="0">
                <a:solidFill>
                  <a:schemeClr val="tx1"/>
                </a:solidFill>
              </a:endParaRPr>
            </a:p>
          </p:txBody>
        </p:sp>
        <p:sp>
          <p:nvSpPr>
            <p:cNvPr id="6" name="Gleichschenkliges Dreieck 5"/>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249706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txBox="1">
            <a:spLocks/>
          </p:cNvSpPr>
          <p:nvPr/>
        </p:nvSpPr>
        <p:spPr>
          <a:xfrm>
            <a:off x="558541" y="326234"/>
            <a:ext cx="11642167" cy="939854"/>
          </a:xfrm>
          <a:prstGeom prst="rect">
            <a:avLst/>
          </a:prstGeom>
        </p:spPr>
        <p:txBody>
          <a:bodyPr vert="horz" lIns="0" tIns="0" rIns="0" bIns="72000" rtlCol="0" anchor="b">
            <a:noAutofit/>
          </a:bodyPr>
          <a:lstStyle>
            <a:lvl1pPr marL="0" indent="0" algn="l" defTabSz="1133947" rtl="0" eaLnBrk="1" latinLnBrk="0" hangingPunct="1">
              <a:lnSpc>
                <a:spcPct val="90000"/>
              </a:lnSpc>
              <a:spcBef>
                <a:spcPts val="1240"/>
              </a:spcBef>
              <a:buFont typeface="Arial" panose="020B0604020202020204" pitchFamily="34" charset="0"/>
              <a:buNone/>
              <a:defRPr sz="2400" b="1" kern="1200">
                <a:solidFill>
                  <a:schemeClr val="bg1"/>
                </a:solidFill>
                <a:latin typeface="MetaNormal-Roman" panose="020B0502030101020104" pitchFamily="34" charset="0"/>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4pPr>
            <a:lvl5pPr marL="2267895" indent="0" algn="l" defTabSz="1133947" rtl="0" eaLnBrk="1" latinLnBrk="0" hangingPunct="1">
              <a:lnSpc>
                <a:spcPct val="90000"/>
              </a:lnSpc>
              <a:spcBef>
                <a:spcPts val="620"/>
              </a:spcBef>
              <a:buFont typeface="Arial" panose="020B0604020202020204" pitchFamily="34" charset="0"/>
              <a:buNone/>
              <a:defRPr sz="2976" kern="1200">
                <a:solidFill>
                  <a:schemeClr val="bg1"/>
                </a:solidFill>
                <a:latin typeface="MetaNormal-Roman" panose="020B0502030101020104" pitchFamily="34" charset="0"/>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pPr>
              <a:lnSpc>
                <a:spcPts val="3000"/>
              </a:lnSpc>
              <a:spcBef>
                <a:spcPts val="0"/>
              </a:spcBef>
            </a:pPr>
            <a:r>
              <a:rPr lang="de-DE" b="1" dirty="0" smtClean="0">
                <a:latin typeface="Calibri" panose="020F0502020204030204" pitchFamily="34" charset="0"/>
                <a:cs typeface="Calibri" panose="020F0502020204030204" pitchFamily="34" charset="0"/>
              </a:rPr>
              <a:t>Bachelor- oder Master-Thesis</a:t>
            </a:r>
          </a:p>
          <a:p>
            <a:pPr marL="0" marR="0" lvl="0" indent="0" algn="l" defTabSz="1133947" rtl="0" eaLnBrk="1" fontAlgn="auto" latinLnBrk="0" hangingPunct="1">
              <a:lnSpc>
                <a:spcPts val="3000"/>
              </a:lnSpc>
              <a:spcBef>
                <a:spcPts val="0"/>
              </a:spcBef>
              <a:spcAft>
                <a:spcPts val="0"/>
              </a:spcAft>
              <a:buClrTx/>
              <a:buSzTx/>
              <a:buFont typeface="Arial" panose="020B0604020202020204" pitchFamily="34" charset="0"/>
              <a:buNone/>
              <a:tabLst/>
              <a:defRPr/>
            </a:pPr>
            <a:r>
              <a:rPr lang="de-DE" b="0" dirty="0" smtClean="0">
                <a:latin typeface="Calibri" panose="020F0502020204030204" pitchFamily="34" charset="0"/>
                <a:cs typeface="Calibri" panose="020F0502020204030204" pitchFamily="34" charset="0"/>
              </a:rPr>
              <a:t>Fakultät</a:t>
            </a:r>
            <a:r>
              <a:rPr lang="de-DE" b="0" baseline="0" dirty="0" smtClean="0">
                <a:latin typeface="Calibri" panose="020F0502020204030204" pitchFamily="34" charset="0"/>
                <a:cs typeface="Calibri" panose="020F0502020204030204" pitchFamily="34" charset="0"/>
              </a:rPr>
              <a:t> für Ingenieurwissenschaften · Bereich XX</a:t>
            </a:r>
            <a:endParaRPr lang="de-DE" b="0" dirty="0" smtClean="0">
              <a:latin typeface="Calibri" panose="020F0502020204030204" pitchFamily="34" charset="0"/>
              <a:cs typeface="Calibri" panose="020F0502020204030204" pitchFamily="34" charset="0"/>
            </a:endParaRPr>
          </a:p>
        </p:txBody>
      </p:sp>
      <p:sp>
        <p:nvSpPr>
          <p:cNvPr id="19" name="Titel 18"/>
          <p:cNvSpPr>
            <a:spLocks noGrp="1"/>
          </p:cNvSpPr>
          <p:nvPr>
            <p:ph type="title"/>
          </p:nvPr>
        </p:nvSpPr>
        <p:spPr/>
        <p:txBody>
          <a:bodyPr/>
          <a:lstStyle/>
          <a:p>
            <a:endParaRPr lang="de-DE"/>
          </a:p>
        </p:txBody>
      </p:sp>
      <p:sp>
        <p:nvSpPr>
          <p:cNvPr id="67" name="Textplatzhalter 66"/>
          <p:cNvSpPr>
            <a:spLocks noGrp="1"/>
          </p:cNvSpPr>
          <p:nvPr>
            <p:ph type="body" sz="quarter" idx="11"/>
          </p:nvPr>
        </p:nvSpPr>
        <p:spPr>
          <a:prstGeom prst="rect">
            <a:avLst/>
          </a:prstGeom>
        </p:spPr>
        <p:txBody>
          <a:bodyPr/>
          <a:lstStyle/>
          <a:p>
            <a:endParaRPr lang="de-DE" dirty="0"/>
          </a:p>
        </p:txBody>
      </p:sp>
      <p:sp>
        <p:nvSpPr>
          <p:cNvPr id="20" name="Bildplatzhalter 19"/>
          <p:cNvSpPr>
            <a:spLocks noGrp="1"/>
          </p:cNvSpPr>
          <p:nvPr>
            <p:ph type="pic" sz="quarter" idx="12"/>
          </p:nvPr>
        </p:nvSpPr>
        <p:spPr/>
      </p:sp>
      <p:sp>
        <p:nvSpPr>
          <p:cNvPr id="21" name="Textplatzhalter 20"/>
          <p:cNvSpPr>
            <a:spLocks noGrp="1"/>
          </p:cNvSpPr>
          <p:nvPr>
            <p:ph type="body" sz="quarter" idx="13"/>
          </p:nvPr>
        </p:nvSpPr>
        <p:spPr/>
        <p:txBody>
          <a:bodyPr/>
          <a:lstStyle/>
          <a:p>
            <a:endParaRPr lang="de-DE"/>
          </a:p>
        </p:txBody>
      </p:sp>
      <p:sp>
        <p:nvSpPr>
          <p:cNvPr id="22" name="Textplatzhalter 21"/>
          <p:cNvSpPr>
            <a:spLocks noGrp="1"/>
          </p:cNvSpPr>
          <p:nvPr>
            <p:ph type="body" sz="quarter" idx="15"/>
          </p:nvPr>
        </p:nvSpPr>
        <p:spPr/>
        <p:txBody>
          <a:bodyPr/>
          <a:lstStyle/>
          <a:p>
            <a:endParaRPr lang="de-DE"/>
          </a:p>
        </p:txBody>
      </p:sp>
      <p:sp>
        <p:nvSpPr>
          <p:cNvPr id="23" name="Textplatzhalter 22"/>
          <p:cNvSpPr>
            <a:spLocks noGrp="1"/>
          </p:cNvSpPr>
          <p:nvPr>
            <p:ph type="body" sz="quarter" idx="16"/>
          </p:nvPr>
        </p:nvSpPr>
        <p:spPr/>
        <p:txBody>
          <a:bodyPr/>
          <a:lstStyle/>
          <a:p>
            <a:endParaRPr lang="de-DE" dirty="0"/>
          </a:p>
        </p:txBody>
      </p:sp>
      <p:sp>
        <p:nvSpPr>
          <p:cNvPr id="24" name="Bildplatzhalter 23"/>
          <p:cNvSpPr>
            <a:spLocks noGrp="1"/>
          </p:cNvSpPr>
          <p:nvPr>
            <p:ph type="pic" sz="quarter" idx="17"/>
          </p:nvPr>
        </p:nvSpPr>
        <p:spPr/>
      </p:sp>
      <p:sp>
        <p:nvSpPr>
          <p:cNvPr id="25" name="Textplatzhalter 24"/>
          <p:cNvSpPr>
            <a:spLocks noGrp="1"/>
          </p:cNvSpPr>
          <p:nvPr>
            <p:ph type="body" sz="quarter" idx="19"/>
          </p:nvPr>
        </p:nvSpPr>
        <p:spPr/>
        <p:txBody>
          <a:bodyPr/>
          <a:lstStyle/>
          <a:p>
            <a:endParaRPr lang="de-DE"/>
          </a:p>
        </p:txBody>
      </p:sp>
      <p:sp>
        <p:nvSpPr>
          <p:cNvPr id="26" name="Textplatzhalter 25"/>
          <p:cNvSpPr>
            <a:spLocks noGrp="1"/>
          </p:cNvSpPr>
          <p:nvPr>
            <p:ph type="body" sz="quarter" idx="20"/>
          </p:nvPr>
        </p:nvSpPr>
        <p:spPr/>
        <p:txBody>
          <a:bodyPr/>
          <a:lstStyle/>
          <a:p>
            <a:endParaRPr lang="de-DE"/>
          </a:p>
        </p:txBody>
      </p:sp>
      <p:grpSp>
        <p:nvGrpSpPr>
          <p:cNvPr id="9" name="Gruppieren 8"/>
          <p:cNvGrpSpPr/>
          <p:nvPr/>
        </p:nvGrpSpPr>
        <p:grpSpPr>
          <a:xfrm>
            <a:off x="556812" y="4161947"/>
            <a:ext cx="6661729" cy="540000"/>
            <a:chOff x="556633" y="4147432"/>
            <a:chExt cx="6661729" cy="540000"/>
          </a:xfrm>
        </p:grpSpPr>
        <p:sp>
          <p:nvSpPr>
            <p:cNvPr id="35" name="Rechteck 34"/>
            <p:cNvSpPr/>
            <p:nvPr/>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Zwischenüberschrift</a:t>
              </a:r>
              <a:endParaRPr lang="de-DE" sz="1800" b="1" dirty="0">
                <a:solidFill>
                  <a:schemeClr val="tx1"/>
                </a:solidFill>
              </a:endParaRPr>
            </a:p>
          </p:txBody>
        </p:sp>
        <p:sp>
          <p:nvSpPr>
            <p:cNvPr id="36" name="Gleichschenkliges Dreieck 35"/>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82" name="Rechteck 81"/>
          <p:cNvSpPr/>
          <p:nvPr/>
        </p:nvSpPr>
        <p:spPr>
          <a:xfrm>
            <a:off x="556812" y="8612620"/>
            <a:ext cx="6660000" cy="3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8775"/>
            <a:r>
              <a:rPr lang="de-DE" sz="1600" dirty="0">
                <a:solidFill>
                  <a:schemeClr val="tx1">
                    <a:lumMod val="50000"/>
                    <a:lumOff val="50000"/>
                  </a:schemeClr>
                </a:solidFill>
              </a:rPr>
              <a:t>Abstandshalter </a:t>
            </a:r>
            <a:r>
              <a:rPr lang="de-DE" sz="1600" b="0" dirty="0" smtClean="0">
                <a:solidFill>
                  <a:schemeClr val="tx1">
                    <a:lumMod val="50000"/>
                    <a:lumOff val="50000"/>
                  </a:schemeClr>
                </a:solidFill>
                <a:latin typeface="Calibri" panose="020F0502020204030204" pitchFamily="34" charset="0"/>
                <a:cs typeface="Calibri" panose="020F0502020204030204" pitchFamily="34" charset="0"/>
              </a:rPr>
              <a:t>↕ </a:t>
            </a:r>
            <a:r>
              <a:rPr lang="de-DE" sz="1600" b="0" dirty="0" smtClean="0">
                <a:solidFill>
                  <a:schemeClr val="tx1">
                    <a:lumMod val="50000"/>
                    <a:lumOff val="50000"/>
                  </a:schemeClr>
                </a:solidFill>
              </a:rPr>
              <a:t>1 cm (bitte</a:t>
            </a:r>
            <a:r>
              <a:rPr lang="de-DE" sz="1600" b="0" baseline="0" dirty="0" smtClean="0">
                <a:solidFill>
                  <a:schemeClr val="tx1">
                    <a:lumMod val="50000"/>
                    <a:lumOff val="50000"/>
                  </a:schemeClr>
                </a:solidFill>
              </a:rPr>
              <a:t> löschen</a:t>
            </a:r>
            <a:r>
              <a:rPr lang="de-DE" sz="2000" b="0" baseline="0" dirty="0" smtClean="0">
                <a:solidFill>
                  <a:schemeClr val="tx1">
                    <a:lumMod val="50000"/>
                    <a:lumOff val="50000"/>
                  </a:schemeClr>
                </a:solidFill>
              </a:rPr>
              <a:t>)</a:t>
            </a:r>
            <a:endParaRPr lang="de-DE" sz="1800" b="1" dirty="0">
              <a:solidFill>
                <a:schemeClr val="tx1">
                  <a:lumMod val="50000"/>
                  <a:lumOff val="50000"/>
                </a:schemeClr>
              </a:solidFill>
            </a:endParaRPr>
          </a:p>
        </p:txBody>
      </p:sp>
      <p:sp>
        <p:nvSpPr>
          <p:cNvPr id="47" name="Gleichschenkliges Dreieck 46"/>
          <p:cNvSpPr/>
          <p:nvPr userDrawn="1"/>
        </p:nvSpPr>
        <p:spPr>
          <a:xfrm rot="5400000">
            <a:off x="7767362" y="4273433"/>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0" name="Gleichschenkliges Dreieck 49"/>
          <p:cNvSpPr/>
          <p:nvPr userDrawn="1"/>
        </p:nvSpPr>
        <p:spPr>
          <a:xfrm rot="5400000">
            <a:off x="7767362" y="9431810"/>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2" name="Textfeld 51"/>
          <p:cNvSpPr txBox="1"/>
          <p:nvPr/>
        </p:nvSpPr>
        <p:spPr>
          <a:xfrm>
            <a:off x="557587" y="2885950"/>
            <a:ext cx="11311354" cy="707886"/>
          </a:xfrm>
          <a:prstGeom prst="rect">
            <a:avLst/>
          </a:prstGeom>
          <a:noFill/>
        </p:spPr>
        <p:txBody>
          <a:bodyPr wrap="square" lIns="0" rIns="0" rtlCol="0">
            <a:spAutoFit/>
          </a:bodyPr>
          <a:lstStyle/>
          <a:p>
            <a:pPr>
              <a:lnSpc>
                <a:spcPts val="2400"/>
              </a:lnSpc>
            </a:pPr>
            <a:r>
              <a:rPr lang="de-DE" dirty="0" err="1" smtClean="0">
                <a:solidFill>
                  <a:schemeClr val="bg1"/>
                </a:solidFill>
              </a:rPr>
              <a:t>Student_in</a:t>
            </a:r>
            <a:r>
              <a:rPr lang="de-DE" dirty="0" smtClean="0">
                <a:solidFill>
                  <a:schemeClr val="bg1"/>
                </a:solidFill>
              </a:rPr>
              <a:t> </a:t>
            </a:r>
            <a:r>
              <a:rPr lang="de-DE" dirty="0">
                <a:solidFill>
                  <a:schemeClr val="bg1"/>
                </a:solidFill>
              </a:rPr>
              <a:t>– Vorname Name, 1. BetreuerIn – Titel Vorname Name, 2. BetreuerIn – Titel Vorname </a:t>
            </a:r>
            <a:r>
              <a:rPr lang="de-DE" dirty="0" smtClean="0">
                <a:solidFill>
                  <a:schemeClr val="bg1"/>
                </a:solidFill>
              </a:rPr>
              <a:t>Name</a:t>
            </a:r>
          </a:p>
          <a:p>
            <a:pPr>
              <a:lnSpc>
                <a:spcPts val="2400"/>
              </a:lnSpc>
            </a:pPr>
            <a:fld id="{76BB2E22-2440-4A46-9279-6853FCBECCDE}" type="datetime4">
              <a:rPr lang="de-DE" smtClean="0">
                <a:solidFill>
                  <a:schemeClr val="bg1"/>
                </a:solidFill>
              </a:rPr>
              <a:pPr>
                <a:lnSpc>
                  <a:spcPts val="2400"/>
                </a:lnSpc>
              </a:pPr>
              <a:t>15. Dezember 2023</a:t>
            </a:fld>
            <a:r>
              <a:rPr lang="de-DE" dirty="0" smtClean="0">
                <a:solidFill>
                  <a:schemeClr val="bg1"/>
                </a:solidFill>
              </a:rPr>
              <a:t> </a:t>
            </a:r>
            <a:endParaRPr lang="de-DE" dirty="0">
              <a:solidFill>
                <a:schemeClr val="bg1"/>
              </a:solidFill>
            </a:endParaRPr>
          </a:p>
        </p:txBody>
      </p:sp>
      <p:grpSp>
        <p:nvGrpSpPr>
          <p:cNvPr id="59" name="Gruppieren 58"/>
          <p:cNvGrpSpPr/>
          <p:nvPr/>
        </p:nvGrpSpPr>
        <p:grpSpPr>
          <a:xfrm>
            <a:off x="7893804" y="4161947"/>
            <a:ext cx="6661729" cy="540000"/>
            <a:chOff x="556633" y="4147432"/>
            <a:chExt cx="6661729" cy="540000"/>
          </a:xfrm>
        </p:grpSpPr>
        <p:sp>
          <p:nvSpPr>
            <p:cNvPr id="60" name="Rechteck 59"/>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8775"/>
              <a:r>
                <a:rPr lang="de-DE" sz="2000" b="0" dirty="0" smtClean="0">
                  <a:solidFill>
                    <a:schemeClr val="tx1"/>
                  </a:solidFill>
                </a:rPr>
                <a:t>	</a:t>
              </a:r>
              <a:r>
                <a:rPr lang="de-DE" b="1" dirty="0">
                  <a:solidFill>
                    <a:schemeClr val="tx1"/>
                  </a:solidFill>
                </a:rPr>
                <a:t>Zwischenüberschrift</a:t>
              </a:r>
              <a:endParaRPr lang="de-DE" b="1" dirty="0">
                <a:solidFill>
                  <a:schemeClr val="tx1"/>
                </a:solidFill>
              </a:endParaRPr>
            </a:p>
          </p:txBody>
        </p:sp>
        <p:sp>
          <p:nvSpPr>
            <p:cNvPr id="61" name="Gleichschenkliges Dreieck 60"/>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5" name="Gruppieren 74"/>
          <p:cNvGrpSpPr/>
          <p:nvPr/>
        </p:nvGrpSpPr>
        <p:grpSpPr>
          <a:xfrm>
            <a:off x="556812" y="15120757"/>
            <a:ext cx="6661729" cy="540000"/>
            <a:chOff x="556633" y="4147432"/>
            <a:chExt cx="6661729" cy="540000"/>
          </a:xfrm>
        </p:grpSpPr>
        <p:sp>
          <p:nvSpPr>
            <p:cNvPr id="76" name="Rechteck 75"/>
            <p:cNvSpPr/>
            <p:nvPr userDrawn="1"/>
          </p:nvSpPr>
          <p:spPr>
            <a:xfrm>
              <a:off x="558362" y="4155907"/>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8775"/>
              <a:r>
                <a:rPr lang="de-DE" sz="2000" b="0" dirty="0" smtClean="0">
                  <a:solidFill>
                    <a:schemeClr val="tx1"/>
                  </a:solidFill>
                </a:rPr>
                <a:t>	</a:t>
              </a:r>
              <a:r>
                <a:rPr lang="de-DE" b="1" dirty="0">
                  <a:solidFill>
                    <a:schemeClr val="tx1"/>
                  </a:solidFill>
                </a:rPr>
                <a:t>Zwischenüberschrift</a:t>
              </a:r>
              <a:endParaRPr lang="de-DE" b="1" dirty="0">
                <a:solidFill>
                  <a:schemeClr val="tx1"/>
                </a:solidFill>
              </a:endParaRPr>
            </a:p>
          </p:txBody>
        </p:sp>
        <p:sp>
          <p:nvSpPr>
            <p:cNvPr id="77" name="Gleichschenkliges Dreieck 76"/>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9" name="Gruppieren 98"/>
          <p:cNvGrpSpPr/>
          <p:nvPr/>
        </p:nvGrpSpPr>
        <p:grpSpPr>
          <a:xfrm>
            <a:off x="7893362" y="9293820"/>
            <a:ext cx="6661729" cy="541050"/>
            <a:chOff x="556633" y="4146382"/>
            <a:chExt cx="6661729" cy="541050"/>
          </a:xfrm>
        </p:grpSpPr>
        <p:sp>
          <p:nvSpPr>
            <p:cNvPr id="100" name="Rechteck 99"/>
            <p:cNvSpPr/>
            <p:nvPr userDrawn="1"/>
          </p:nvSpPr>
          <p:spPr>
            <a:xfrm>
              <a:off x="558362" y="414638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8775"/>
              <a:r>
                <a:rPr lang="de-DE" sz="2000" b="0" dirty="0" smtClean="0">
                  <a:solidFill>
                    <a:schemeClr val="tx1"/>
                  </a:solidFill>
                </a:rPr>
                <a:t>	</a:t>
              </a:r>
              <a:r>
                <a:rPr lang="de-DE" b="1" dirty="0">
                  <a:solidFill>
                    <a:schemeClr val="tx1"/>
                  </a:solidFill>
                </a:rPr>
                <a:t>Zwischenüberschrift</a:t>
              </a:r>
              <a:endParaRPr lang="de-DE" b="1" dirty="0">
                <a:solidFill>
                  <a:schemeClr val="tx1"/>
                </a:solidFill>
              </a:endParaRPr>
            </a:p>
          </p:txBody>
        </p:sp>
        <p:sp>
          <p:nvSpPr>
            <p:cNvPr id="101" name="Gleichschenkliges Dreieck 100"/>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868357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el 39"/>
          <p:cNvSpPr>
            <a:spLocks noGrp="1"/>
          </p:cNvSpPr>
          <p:nvPr>
            <p:ph type="title"/>
          </p:nvPr>
        </p:nvSpPr>
        <p:spPr/>
        <p:txBody>
          <a:bodyPr/>
          <a:lstStyle/>
          <a:p>
            <a:endParaRPr lang="de-DE"/>
          </a:p>
        </p:txBody>
      </p:sp>
      <p:sp>
        <p:nvSpPr>
          <p:cNvPr id="41" name="Bildplatzhalter 40"/>
          <p:cNvSpPr>
            <a:spLocks noGrp="1"/>
          </p:cNvSpPr>
          <p:nvPr>
            <p:ph type="pic" sz="quarter" idx="17"/>
          </p:nvPr>
        </p:nvSpPr>
        <p:spPr/>
      </p:sp>
      <p:sp>
        <p:nvSpPr>
          <p:cNvPr id="42" name="Textplatzhalter 41"/>
          <p:cNvSpPr>
            <a:spLocks noGrp="1"/>
          </p:cNvSpPr>
          <p:nvPr>
            <p:ph type="body" sz="quarter" idx="18"/>
          </p:nvPr>
        </p:nvSpPr>
        <p:spPr/>
        <p:txBody>
          <a:bodyPr/>
          <a:lstStyle/>
          <a:p>
            <a:endParaRPr lang="de-DE" dirty="0"/>
          </a:p>
        </p:txBody>
      </p:sp>
      <p:sp>
        <p:nvSpPr>
          <p:cNvPr id="43" name="Textplatzhalter 42"/>
          <p:cNvSpPr>
            <a:spLocks noGrp="1"/>
          </p:cNvSpPr>
          <p:nvPr>
            <p:ph type="body" sz="quarter" idx="20"/>
          </p:nvPr>
        </p:nvSpPr>
        <p:spPr/>
        <p:txBody>
          <a:bodyPr/>
          <a:lstStyle/>
          <a:p>
            <a:endParaRPr lang="de-DE"/>
          </a:p>
        </p:txBody>
      </p:sp>
      <p:sp>
        <p:nvSpPr>
          <p:cNvPr id="44" name="Textplatzhalter 43"/>
          <p:cNvSpPr>
            <a:spLocks noGrp="1"/>
          </p:cNvSpPr>
          <p:nvPr>
            <p:ph type="body" sz="quarter" idx="21"/>
          </p:nvPr>
        </p:nvSpPr>
        <p:spPr/>
        <p:txBody>
          <a:bodyPr/>
          <a:lstStyle/>
          <a:p>
            <a:endParaRPr lang="de-DE" dirty="0"/>
          </a:p>
        </p:txBody>
      </p:sp>
      <p:sp>
        <p:nvSpPr>
          <p:cNvPr id="45" name="Textplatzhalter 44"/>
          <p:cNvSpPr>
            <a:spLocks noGrp="1"/>
          </p:cNvSpPr>
          <p:nvPr>
            <p:ph type="body" sz="quarter" idx="22"/>
          </p:nvPr>
        </p:nvSpPr>
        <p:spPr/>
        <p:txBody>
          <a:bodyPr/>
          <a:lstStyle/>
          <a:p>
            <a:endParaRPr lang="de-DE"/>
          </a:p>
        </p:txBody>
      </p:sp>
      <p:sp>
        <p:nvSpPr>
          <p:cNvPr id="46" name="Bildplatzhalter 45"/>
          <p:cNvSpPr>
            <a:spLocks noGrp="1"/>
          </p:cNvSpPr>
          <p:nvPr>
            <p:ph type="pic" sz="quarter" idx="23"/>
          </p:nvPr>
        </p:nvSpPr>
        <p:spPr/>
      </p:sp>
      <p:sp>
        <p:nvSpPr>
          <p:cNvPr id="47" name="Textplatzhalter 46"/>
          <p:cNvSpPr>
            <a:spLocks noGrp="1"/>
          </p:cNvSpPr>
          <p:nvPr>
            <p:ph type="body" sz="quarter" idx="24"/>
          </p:nvPr>
        </p:nvSpPr>
        <p:spPr/>
        <p:txBody>
          <a:bodyPr/>
          <a:lstStyle/>
          <a:p>
            <a:endParaRPr lang="de-DE" dirty="0"/>
          </a:p>
        </p:txBody>
      </p:sp>
      <p:sp>
        <p:nvSpPr>
          <p:cNvPr id="48" name="Textplatzhalter 47"/>
          <p:cNvSpPr>
            <a:spLocks noGrp="1"/>
          </p:cNvSpPr>
          <p:nvPr>
            <p:ph type="body" sz="quarter" idx="25"/>
          </p:nvPr>
        </p:nvSpPr>
        <p:spPr/>
        <p:txBody>
          <a:bodyPr/>
          <a:lstStyle/>
          <a:p>
            <a:endParaRPr lang="de-DE"/>
          </a:p>
        </p:txBody>
      </p:sp>
      <p:sp>
        <p:nvSpPr>
          <p:cNvPr id="84" name="Textplatzhalter 83"/>
          <p:cNvSpPr>
            <a:spLocks noGrp="1"/>
          </p:cNvSpPr>
          <p:nvPr>
            <p:ph type="body" sz="quarter" idx="26"/>
          </p:nvPr>
        </p:nvSpPr>
        <p:spPr/>
        <p:txBody>
          <a:bodyPr/>
          <a:lstStyle/>
          <a:p>
            <a:endParaRPr lang="de-DE"/>
          </a:p>
        </p:txBody>
      </p:sp>
      <p:sp>
        <p:nvSpPr>
          <p:cNvPr id="62" name="Textplatzhalter 2"/>
          <p:cNvSpPr txBox="1">
            <a:spLocks/>
          </p:cNvSpPr>
          <p:nvPr/>
        </p:nvSpPr>
        <p:spPr>
          <a:xfrm>
            <a:off x="558541" y="337038"/>
            <a:ext cx="11642167" cy="939854"/>
          </a:xfrm>
          <a:prstGeom prst="rect">
            <a:avLst/>
          </a:prstGeom>
        </p:spPr>
        <p:txBody>
          <a:bodyPr vert="horz" lIns="0" tIns="0" rIns="0" bIns="72000" rtlCol="0" anchor="b">
            <a:noAutofit/>
          </a:bodyPr>
          <a:lstStyle>
            <a:lvl1pPr marL="0" indent="0" algn="l" defTabSz="1133947" rtl="0" eaLnBrk="1" latinLnBrk="0" hangingPunct="1">
              <a:lnSpc>
                <a:spcPct val="90000"/>
              </a:lnSpc>
              <a:spcBef>
                <a:spcPts val="1240"/>
              </a:spcBef>
              <a:buFont typeface="Arial" panose="020B0604020202020204" pitchFamily="34" charset="0"/>
              <a:buNone/>
              <a:defRPr sz="2400" b="1" kern="1200">
                <a:solidFill>
                  <a:schemeClr val="bg1"/>
                </a:solidFill>
                <a:latin typeface="MetaNormal-Roman" panose="020B0502030101020104" pitchFamily="34" charset="0"/>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4pPr>
            <a:lvl5pPr marL="2267895" indent="0" algn="l" defTabSz="1133947" rtl="0" eaLnBrk="1" latinLnBrk="0" hangingPunct="1">
              <a:lnSpc>
                <a:spcPct val="90000"/>
              </a:lnSpc>
              <a:spcBef>
                <a:spcPts val="620"/>
              </a:spcBef>
              <a:buFont typeface="Arial" panose="020B0604020202020204" pitchFamily="34" charset="0"/>
              <a:buNone/>
              <a:defRPr sz="2976" kern="1200">
                <a:solidFill>
                  <a:schemeClr val="bg1"/>
                </a:solidFill>
                <a:latin typeface="MetaNormal-Roman" panose="020B0502030101020104" pitchFamily="34" charset="0"/>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pPr>
              <a:lnSpc>
                <a:spcPts val="3000"/>
              </a:lnSpc>
              <a:spcBef>
                <a:spcPts val="0"/>
              </a:spcBef>
            </a:pPr>
            <a:r>
              <a:rPr lang="de-DE" b="1" dirty="0" smtClean="0">
                <a:latin typeface="Calibri" panose="020F0502020204030204" pitchFamily="34" charset="0"/>
                <a:cs typeface="Calibri" panose="020F0502020204030204" pitchFamily="34" charset="0"/>
              </a:rPr>
              <a:t>Bachelor- oder Master-Thesis</a:t>
            </a:r>
          </a:p>
          <a:p>
            <a:pPr marL="0" marR="0" lvl="0" indent="0" algn="l" defTabSz="1133947" rtl="0" eaLnBrk="1" fontAlgn="auto" latinLnBrk="0" hangingPunct="1">
              <a:lnSpc>
                <a:spcPts val="3000"/>
              </a:lnSpc>
              <a:spcBef>
                <a:spcPts val="0"/>
              </a:spcBef>
              <a:spcAft>
                <a:spcPts val="0"/>
              </a:spcAft>
              <a:buClrTx/>
              <a:buSzTx/>
              <a:buFont typeface="Arial" panose="020B0604020202020204" pitchFamily="34" charset="0"/>
              <a:buNone/>
              <a:tabLst/>
              <a:defRPr/>
            </a:pPr>
            <a:r>
              <a:rPr lang="de-DE" b="0" dirty="0" smtClean="0">
                <a:latin typeface="Calibri" panose="020F0502020204030204" pitchFamily="34" charset="0"/>
                <a:cs typeface="Calibri" panose="020F0502020204030204" pitchFamily="34" charset="0"/>
              </a:rPr>
              <a:t>Fakultät</a:t>
            </a:r>
            <a:r>
              <a:rPr lang="de-DE" b="0" baseline="0" dirty="0" smtClean="0">
                <a:latin typeface="Calibri" panose="020F0502020204030204" pitchFamily="34" charset="0"/>
                <a:cs typeface="Calibri" panose="020F0502020204030204" pitchFamily="34" charset="0"/>
              </a:rPr>
              <a:t> für Ingenieurwissenschaften · Bereich XX</a:t>
            </a:r>
            <a:endParaRPr lang="de-DE" b="0" dirty="0" smtClean="0">
              <a:latin typeface="Calibri" panose="020F0502020204030204" pitchFamily="34" charset="0"/>
              <a:cs typeface="Calibri" panose="020F0502020204030204" pitchFamily="34" charset="0"/>
            </a:endParaRPr>
          </a:p>
        </p:txBody>
      </p:sp>
      <p:sp>
        <p:nvSpPr>
          <p:cNvPr id="56" name="Textfeld 55"/>
          <p:cNvSpPr txBox="1"/>
          <p:nvPr/>
        </p:nvSpPr>
        <p:spPr>
          <a:xfrm>
            <a:off x="557587" y="2885950"/>
            <a:ext cx="11311354" cy="707886"/>
          </a:xfrm>
          <a:prstGeom prst="rect">
            <a:avLst/>
          </a:prstGeom>
          <a:noFill/>
        </p:spPr>
        <p:txBody>
          <a:bodyPr wrap="square" lIns="0" rIns="0" rtlCol="0">
            <a:spAutoFit/>
          </a:bodyPr>
          <a:lstStyle/>
          <a:p>
            <a:pPr>
              <a:lnSpc>
                <a:spcPts val="2400"/>
              </a:lnSpc>
            </a:pPr>
            <a:r>
              <a:rPr lang="de-DE" dirty="0" err="1" smtClean="0">
                <a:solidFill>
                  <a:schemeClr val="bg1"/>
                </a:solidFill>
              </a:rPr>
              <a:t>Student_in</a:t>
            </a:r>
            <a:r>
              <a:rPr lang="de-DE" dirty="0" smtClean="0">
                <a:solidFill>
                  <a:schemeClr val="bg1"/>
                </a:solidFill>
              </a:rPr>
              <a:t> </a:t>
            </a:r>
            <a:r>
              <a:rPr lang="de-DE" dirty="0">
                <a:solidFill>
                  <a:schemeClr val="bg1"/>
                </a:solidFill>
              </a:rPr>
              <a:t>– Vorname Name, 1. BetreuerIn – Titel Vorname Name, 2. BetreuerIn – Titel Vorname </a:t>
            </a:r>
            <a:r>
              <a:rPr lang="de-DE" dirty="0" smtClean="0">
                <a:solidFill>
                  <a:schemeClr val="bg1"/>
                </a:solidFill>
              </a:rPr>
              <a:t>Name</a:t>
            </a:r>
          </a:p>
          <a:p>
            <a:pPr>
              <a:lnSpc>
                <a:spcPts val="2400"/>
              </a:lnSpc>
            </a:pPr>
            <a:fld id="{76BB2E22-2440-4A46-9279-6853FCBECCDE}" type="datetime4">
              <a:rPr lang="de-DE" smtClean="0">
                <a:solidFill>
                  <a:schemeClr val="bg1"/>
                </a:solidFill>
              </a:rPr>
              <a:pPr>
                <a:lnSpc>
                  <a:spcPts val="2400"/>
                </a:lnSpc>
              </a:pPr>
              <a:t>15. Dezember 2023</a:t>
            </a:fld>
            <a:r>
              <a:rPr lang="de-DE" dirty="0" smtClean="0">
                <a:solidFill>
                  <a:schemeClr val="bg1"/>
                </a:solidFill>
              </a:rPr>
              <a:t> </a:t>
            </a:r>
            <a:endParaRPr lang="de-DE" dirty="0">
              <a:solidFill>
                <a:schemeClr val="bg1"/>
              </a:solidFill>
            </a:endParaRPr>
          </a:p>
        </p:txBody>
      </p:sp>
      <p:grpSp>
        <p:nvGrpSpPr>
          <p:cNvPr id="57" name="Gruppieren 56"/>
          <p:cNvGrpSpPr/>
          <p:nvPr/>
        </p:nvGrpSpPr>
        <p:grpSpPr>
          <a:xfrm>
            <a:off x="556812" y="16561650"/>
            <a:ext cx="6661729" cy="540000"/>
            <a:chOff x="556633" y="4147432"/>
            <a:chExt cx="6661729" cy="540000"/>
          </a:xfrm>
        </p:grpSpPr>
        <p:sp>
          <p:nvSpPr>
            <p:cNvPr id="58" name="Rechteck 57"/>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8775"/>
              <a:r>
                <a:rPr lang="de-DE" sz="2000" b="0" dirty="0" smtClean="0">
                  <a:solidFill>
                    <a:schemeClr val="tx1"/>
                  </a:solidFill>
                </a:rPr>
                <a:t>	</a:t>
              </a:r>
              <a:r>
                <a:rPr lang="de-DE" b="1" dirty="0">
                  <a:solidFill>
                    <a:schemeClr val="tx1"/>
                  </a:solidFill>
                </a:rPr>
                <a:t>Zwischenüberschrift</a:t>
              </a:r>
              <a:endParaRPr lang="de-DE" b="1" dirty="0">
                <a:solidFill>
                  <a:schemeClr val="tx1"/>
                </a:solidFill>
              </a:endParaRPr>
            </a:p>
          </p:txBody>
        </p:sp>
        <p:sp>
          <p:nvSpPr>
            <p:cNvPr id="59" name="Gleichschenkliges Dreieck 58"/>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0" name="Gruppieren 59"/>
          <p:cNvGrpSpPr/>
          <p:nvPr/>
        </p:nvGrpSpPr>
        <p:grpSpPr>
          <a:xfrm>
            <a:off x="556812" y="4161947"/>
            <a:ext cx="6661729" cy="540000"/>
            <a:chOff x="556633" y="4147432"/>
            <a:chExt cx="6661729" cy="540000"/>
          </a:xfrm>
        </p:grpSpPr>
        <p:sp>
          <p:nvSpPr>
            <p:cNvPr id="68" name="Rechteck 67"/>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8775"/>
              <a:r>
                <a:rPr lang="de-DE" sz="2000" b="0" dirty="0" smtClean="0">
                  <a:solidFill>
                    <a:schemeClr val="tx1"/>
                  </a:solidFill>
                </a:rPr>
                <a:t>	</a:t>
              </a:r>
              <a:r>
                <a:rPr lang="de-DE" b="1" dirty="0">
                  <a:solidFill>
                    <a:schemeClr val="tx1"/>
                  </a:solidFill>
                </a:rPr>
                <a:t>Zwischenüberschrift</a:t>
              </a:r>
              <a:endParaRPr lang="de-DE" b="1" dirty="0">
                <a:solidFill>
                  <a:schemeClr val="tx1"/>
                </a:solidFill>
              </a:endParaRPr>
            </a:p>
          </p:txBody>
        </p:sp>
        <p:sp>
          <p:nvSpPr>
            <p:cNvPr id="69" name="Gleichschenkliges Dreieck 68"/>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3" name="Gruppieren 72"/>
          <p:cNvGrpSpPr/>
          <p:nvPr/>
        </p:nvGrpSpPr>
        <p:grpSpPr>
          <a:xfrm>
            <a:off x="556812" y="12426119"/>
            <a:ext cx="6661729" cy="540000"/>
            <a:chOff x="556633" y="4147432"/>
            <a:chExt cx="6661729" cy="540000"/>
          </a:xfrm>
        </p:grpSpPr>
        <p:sp>
          <p:nvSpPr>
            <p:cNvPr id="74" name="Rechteck 73"/>
            <p:cNvSpPr/>
            <p:nvPr userDrawn="1"/>
          </p:nvSpPr>
          <p:spPr>
            <a:xfrm>
              <a:off x="558362" y="4155907"/>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8775"/>
              <a:r>
                <a:rPr lang="de-DE" sz="2000" b="0" dirty="0" smtClean="0">
                  <a:solidFill>
                    <a:schemeClr val="tx1"/>
                  </a:solidFill>
                </a:rPr>
                <a:t>	</a:t>
              </a:r>
              <a:r>
                <a:rPr lang="de-DE" b="1" dirty="0">
                  <a:solidFill>
                    <a:schemeClr val="tx1"/>
                  </a:solidFill>
                </a:rPr>
                <a:t>Zwischenüberschrift</a:t>
              </a:r>
              <a:endParaRPr lang="de-DE" b="1" dirty="0">
                <a:solidFill>
                  <a:schemeClr val="tx1"/>
                </a:solidFill>
              </a:endParaRPr>
            </a:p>
          </p:txBody>
        </p:sp>
        <p:sp>
          <p:nvSpPr>
            <p:cNvPr id="75" name="Gleichschenkliges Dreieck 74"/>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81" name="Gruppieren 80"/>
          <p:cNvGrpSpPr/>
          <p:nvPr/>
        </p:nvGrpSpPr>
        <p:grpSpPr>
          <a:xfrm>
            <a:off x="7892075" y="13046329"/>
            <a:ext cx="6661729" cy="540000"/>
            <a:chOff x="556633" y="4147432"/>
            <a:chExt cx="6661729" cy="540000"/>
          </a:xfrm>
        </p:grpSpPr>
        <p:sp>
          <p:nvSpPr>
            <p:cNvPr id="82" name="Rechteck 81"/>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8775"/>
              <a:r>
                <a:rPr lang="de-DE" sz="2000" b="0" dirty="0" smtClean="0">
                  <a:solidFill>
                    <a:schemeClr val="tx1"/>
                  </a:solidFill>
                </a:rPr>
                <a:t>	</a:t>
              </a:r>
              <a:r>
                <a:rPr lang="de-DE" b="1" dirty="0">
                  <a:solidFill>
                    <a:schemeClr val="tx1"/>
                  </a:solidFill>
                </a:rPr>
                <a:t>Zwischenüberschrift</a:t>
              </a:r>
              <a:endParaRPr lang="de-DE" b="1" dirty="0">
                <a:solidFill>
                  <a:schemeClr val="tx1"/>
                </a:solidFill>
              </a:endParaRPr>
            </a:p>
          </p:txBody>
        </p:sp>
        <p:sp>
          <p:nvSpPr>
            <p:cNvPr id="83" name="Gleichschenkliges Dreieck 82"/>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7" name="Rechteck 26"/>
          <p:cNvSpPr/>
          <p:nvPr/>
        </p:nvSpPr>
        <p:spPr>
          <a:xfrm>
            <a:off x="566337" y="12069201"/>
            <a:ext cx="6660000" cy="3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8775"/>
            <a:r>
              <a:rPr lang="de-DE" sz="1600" dirty="0">
                <a:solidFill>
                  <a:schemeClr val="tx1">
                    <a:lumMod val="50000"/>
                    <a:lumOff val="50000"/>
                  </a:schemeClr>
                </a:solidFill>
              </a:rPr>
              <a:t>Abstandshalter </a:t>
            </a:r>
            <a:r>
              <a:rPr lang="de-DE" sz="1600" b="0" dirty="0" smtClean="0">
                <a:solidFill>
                  <a:schemeClr val="tx1">
                    <a:lumMod val="50000"/>
                    <a:lumOff val="50000"/>
                  </a:schemeClr>
                </a:solidFill>
                <a:latin typeface="Calibri" panose="020F0502020204030204" pitchFamily="34" charset="0"/>
                <a:cs typeface="Calibri" panose="020F0502020204030204" pitchFamily="34" charset="0"/>
              </a:rPr>
              <a:t>↕ </a:t>
            </a:r>
            <a:r>
              <a:rPr lang="de-DE" sz="1600" b="0" dirty="0" smtClean="0">
                <a:solidFill>
                  <a:schemeClr val="tx1">
                    <a:lumMod val="50000"/>
                    <a:lumOff val="50000"/>
                  </a:schemeClr>
                </a:solidFill>
              </a:rPr>
              <a:t>1 cm (bitte</a:t>
            </a:r>
            <a:r>
              <a:rPr lang="de-DE" sz="1600" b="0" baseline="0" dirty="0" smtClean="0">
                <a:solidFill>
                  <a:schemeClr val="tx1">
                    <a:lumMod val="50000"/>
                    <a:lumOff val="50000"/>
                  </a:schemeClr>
                </a:solidFill>
              </a:rPr>
              <a:t> löschen</a:t>
            </a:r>
            <a:r>
              <a:rPr lang="de-DE" sz="2000" b="0" baseline="0" dirty="0" smtClean="0">
                <a:solidFill>
                  <a:schemeClr val="tx1">
                    <a:lumMod val="50000"/>
                    <a:lumOff val="50000"/>
                  </a:schemeClr>
                </a:solidFill>
              </a:rPr>
              <a:t>)</a:t>
            </a:r>
            <a:endParaRPr lang="de-DE" sz="1800" b="1" dirty="0">
              <a:solidFill>
                <a:schemeClr val="tx1">
                  <a:lumMod val="50000"/>
                  <a:lumOff val="50000"/>
                </a:schemeClr>
              </a:solidFill>
            </a:endParaRPr>
          </a:p>
        </p:txBody>
      </p:sp>
    </p:spTree>
    <p:extLst>
      <p:ext uri="{BB962C8B-B14F-4D97-AF65-F5344CB8AC3E}">
        <p14:creationId xmlns:p14="http://schemas.microsoft.com/office/powerpoint/2010/main" val="995105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txBox="1">
            <a:spLocks/>
          </p:cNvSpPr>
          <p:nvPr/>
        </p:nvSpPr>
        <p:spPr>
          <a:xfrm>
            <a:off x="558541" y="326234"/>
            <a:ext cx="11642167" cy="939854"/>
          </a:xfrm>
          <a:prstGeom prst="rect">
            <a:avLst/>
          </a:prstGeom>
        </p:spPr>
        <p:txBody>
          <a:bodyPr vert="horz" lIns="0" tIns="0" rIns="0" bIns="72000" rtlCol="0" anchor="b">
            <a:noAutofit/>
          </a:bodyPr>
          <a:lstStyle>
            <a:lvl1pPr marL="0" indent="0" algn="l" defTabSz="1133947" rtl="0" eaLnBrk="1" latinLnBrk="0" hangingPunct="1">
              <a:lnSpc>
                <a:spcPct val="90000"/>
              </a:lnSpc>
              <a:spcBef>
                <a:spcPts val="1240"/>
              </a:spcBef>
              <a:buFont typeface="Arial" panose="020B0604020202020204" pitchFamily="34" charset="0"/>
              <a:buNone/>
              <a:defRPr sz="2400" b="1" kern="1200">
                <a:solidFill>
                  <a:schemeClr val="bg1"/>
                </a:solidFill>
                <a:latin typeface="MetaNormal-Roman" panose="020B0502030101020104" pitchFamily="34" charset="0"/>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4pPr>
            <a:lvl5pPr marL="2267895" indent="0" algn="l" defTabSz="1133947" rtl="0" eaLnBrk="1" latinLnBrk="0" hangingPunct="1">
              <a:lnSpc>
                <a:spcPct val="90000"/>
              </a:lnSpc>
              <a:spcBef>
                <a:spcPts val="620"/>
              </a:spcBef>
              <a:buFont typeface="Arial" panose="020B0604020202020204" pitchFamily="34" charset="0"/>
              <a:buNone/>
              <a:defRPr sz="2976" kern="1200">
                <a:solidFill>
                  <a:schemeClr val="bg1"/>
                </a:solidFill>
                <a:latin typeface="MetaNormal-Roman" panose="020B0502030101020104" pitchFamily="34" charset="0"/>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pPr>
              <a:lnSpc>
                <a:spcPts val="3000"/>
              </a:lnSpc>
              <a:spcBef>
                <a:spcPts val="0"/>
              </a:spcBef>
            </a:pPr>
            <a:r>
              <a:rPr lang="de-DE" b="1" dirty="0" smtClean="0">
                <a:latin typeface="Calibri" panose="020F0502020204030204" pitchFamily="34" charset="0"/>
                <a:cs typeface="Calibri" panose="020F0502020204030204" pitchFamily="34" charset="0"/>
              </a:rPr>
              <a:t>Bachelor- oder Master-Thesis</a:t>
            </a:r>
          </a:p>
          <a:p>
            <a:pPr marL="0" marR="0" lvl="0" indent="0" algn="l" defTabSz="1133947" rtl="0" eaLnBrk="1" fontAlgn="auto" latinLnBrk="0" hangingPunct="1">
              <a:lnSpc>
                <a:spcPts val="3000"/>
              </a:lnSpc>
              <a:spcBef>
                <a:spcPts val="0"/>
              </a:spcBef>
              <a:spcAft>
                <a:spcPts val="0"/>
              </a:spcAft>
              <a:buClrTx/>
              <a:buSzTx/>
              <a:buFont typeface="Arial" panose="020B0604020202020204" pitchFamily="34" charset="0"/>
              <a:buNone/>
              <a:tabLst/>
              <a:defRPr/>
            </a:pPr>
            <a:r>
              <a:rPr lang="de-DE" b="0" dirty="0" smtClean="0">
                <a:latin typeface="Calibri" panose="020F0502020204030204" pitchFamily="34" charset="0"/>
                <a:cs typeface="Calibri" panose="020F0502020204030204" pitchFamily="34" charset="0"/>
              </a:rPr>
              <a:t>Fakultät</a:t>
            </a:r>
            <a:r>
              <a:rPr lang="de-DE" b="0" baseline="0" dirty="0" smtClean="0">
                <a:latin typeface="Calibri" panose="020F0502020204030204" pitchFamily="34" charset="0"/>
                <a:cs typeface="Calibri" panose="020F0502020204030204" pitchFamily="34" charset="0"/>
              </a:rPr>
              <a:t> für Ingenieurwissenschaften · Bereich Elektrotechnik und Informatik</a:t>
            </a:r>
            <a:endParaRPr lang="de-DE" b="0" dirty="0" smtClean="0">
              <a:latin typeface="Calibri" panose="020F0502020204030204" pitchFamily="34" charset="0"/>
              <a:cs typeface="Calibri" panose="020F0502020204030204" pitchFamily="34" charset="0"/>
            </a:endParaRPr>
          </a:p>
        </p:txBody>
      </p:sp>
      <p:sp>
        <p:nvSpPr>
          <p:cNvPr id="96" name="Titel 95"/>
          <p:cNvSpPr>
            <a:spLocks noGrp="1"/>
          </p:cNvSpPr>
          <p:nvPr>
            <p:ph type="title"/>
          </p:nvPr>
        </p:nvSpPr>
        <p:spPr/>
        <p:txBody>
          <a:bodyPr/>
          <a:lstStyle/>
          <a:p>
            <a:r>
              <a:rPr lang="de-DE" dirty="0"/>
              <a:t>Was sind eigentlich Typoblindtexte oder </a:t>
            </a:r>
            <a:br>
              <a:rPr lang="de-DE" dirty="0"/>
            </a:br>
            <a:r>
              <a:rPr lang="de-DE" dirty="0"/>
              <a:t>wie Buchstaben aussehen</a:t>
            </a:r>
          </a:p>
        </p:txBody>
      </p:sp>
      <p:sp>
        <p:nvSpPr>
          <p:cNvPr id="67" name="Textplatzhalter 66"/>
          <p:cNvSpPr>
            <a:spLocks noGrp="1"/>
          </p:cNvSpPr>
          <p:nvPr>
            <p:ph type="body" sz="quarter" idx="11"/>
          </p:nvPr>
        </p:nvSpPr>
        <p:spPr>
          <a:prstGeom prst="rect">
            <a:avLst/>
          </a:prstGeom>
        </p:spPr>
        <p:txBody>
          <a:bodyPr/>
          <a:lstStyle/>
          <a:p>
            <a:r>
              <a:rPr lang="de-DE" dirty="0"/>
              <a:t>Dies ist ein Typoblindtext. An ihm </a:t>
            </a:r>
            <a:r>
              <a:rPr lang="de-DE" dirty="0" smtClean="0"/>
              <a:t>lässt sich ablesen, </a:t>
            </a:r>
            <a:r>
              <a:rPr lang="de-DE" dirty="0"/>
              <a:t>ob alle Buchstaben </a:t>
            </a:r>
            <a:r>
              <a:rPr lang="de-DE" dirty="0" smtClean="0"/>
              <a:t>vorhanden </a:t>
            </a:r>
            <a:r>
              <a:rPr lang="de-DE" dirty="0"/>
              <a:t>sind und wie sie aussehen. Manchmal </a:t>
            </a:r>
            <a:r>
              <a:rPr lang="de-DE" dirty="0" smtClean="0"/>
              <a:t>werden Worte wie zum Beispiel Hamburgefonts</a:t>
            </a:r>
            <a:r>
              <a:rPr lang="de-DE" dirty="0"/>
              <a:t>, Rafgenduks oder </a:t>
            </a:r>
            <a:r>
              <a:rPr lang="de-DE" dirty="0" smtClean="0"/>
              <a:t>Handgloves genutzt, um  Optik und Lesbarkeit von </a:t>
            </a:r>
            <a:r>
              <a:rPr lang="de-DE" dirty="0"/>
              <a:t>Schriften zu testen. Manchmal Sätze, die alle </a:t>
            </a:r>
            <a:r>
              <a:rPr lang="de-DE" dirty="0" smtClean="0"/>
              <a:t>Buchstaben </a:t>
            </a:r>
            <a:r>
              <a:rPr lang="de-DE" dirty="0"/>
              <a:t>des Alphabets </a:t>
            </a:r>
            <a:r>
              <a:rPr lang="de-DE" dirty="0" smtClean="0"/>
              <a:t>enthalten </a:t>
            </a:r>
            <a:r>
              <a:rPr lang="de-DE" dirty="0" smtClean="0">
                <a:latin typeface="Calibri" panose="020F0502020204030204" pitchFamily="34" charset="0"/>
                <a:cs typeface="Calibri" panose="020F0502020204030204" pitchFamily="34" charset="0"/>
              </a:rPr>
              <a:t>− </a:t>
            </a:r>
            <a:r>
              <a:rPr lang="de-DE" dirty="0" smtClean="0"/>
              <a:t>man </a:t>
            </a:r>
            <a:r>
              <a:rPr lang="de-DE" dirty="0"/>
              <a:t>nennt diese Sätze »</a:t>
            </a:r>
            <a:r>
              <a:rPr lang="de-DE" dirty="0" smtClean="0"/>
              <a:t>Pan-grams</a:t>
            </a:r>
            <a:r>
              <a:rPr lang="de-DE" dirty="0"/>
              <a:t>«. Sehr bekannt ist dieser: The quick brown fox jumps over the lazy old dog. Oft werden in Typoblindtexte auch fremdsprachige </a:t>
            </a:r>
            <a:r>
              <a:rPr lang="de-DE" dirty="0" smtClean="0"/>
              <a:t>Satz- teile </a:t>
            </a:r>
            <a:r>
              <a:rPr lang="de-DE" dirty="0"/>
              <a:t>eingebaut (AVAIL® and Wefox™ are testing aussi la </a:t>
            </a:r>
            <a:r>
              <a:rPr lang="de-DE" dirty="0" smtClean="0"/>
              <a:t>Kerning).</a:t>
            </a:r>
          </a:p>
          <a:p>
            <a:endParaRPr lang="de-DE" dirty="0"/>
          </a:p>
          <a:p>
            <a:r>
              <a:rPr lang="de-DE" dirty="0" smtClean="0"/>
              <a:t>Seit </a:t>
            </a:r>
            <a:r>
              <a:rPr lang="de-DE" dirty="0"/>
              <a:t>1975 fehlen in den meisten Testtexten die Zahlen, weswegen nach TypoGb. 204 § ab dem Jahr 2034 </a:t>
            </a:r>
            <a:r>
              <a:rPr lang="de-DE" dirty="0" smtClean="0"/>
              <a:t>Zahlen zur </a:t>
            </a:r>
            <a:r>
              <a:rPr lang="de-DE" dirty="0"/>
              <a:t>Pflicht werden. </a:t>
            </a:r>
            <a:r>
              <a:rPr lang="de-DE" dirty="0" smtClean="0"/>
              <a:t>Nichtein- haltung </a:t>
            </a:r>
            <a:r>
              <a:rPr lang="de-DE" dirty="0"/>
              <a:t>wird mit bis zu 245 € oder 368 $ </a:t>
            </a:r>
            <a:r>
              <a:rPr lang="de-DE" dirty="0" smtClean="0"/>
              <a:t>bestraft. </a:t>
            </a:r>
            <a:endParaRPr lang="de-DE" dirty="0"/>
          </a:p>
        </p:txBody>
      </p:sp>
      <p:sp>
        <p:nvSpPr>
          <p:cNvPr id="98" name="Textplatzhalter 97"/>
          <p:cNvSpPr>
            <a:spLocks noGrp="1"/>
          </p:cNvSpPr>
          <p:nvPr>
            <p:ph type="body" sz="quarter" idx="13"/>
          </p:nvPr>
        </p:nvSpPr>
        <p:spPr/>
        <p:txBody>
          <a:bodyPr/>
          <a:lstStyle/>
          <a:p>
            <a:pPr defTabSz="723900"/>
            <a:r>
              <a:rPr lang="de-DE" b="1" dirty="0" smtClean="0"/>
              <a:t>Abb. 1 	</a:t>
            </a:r>
            <a:r>
              <a:rPr lang="de-DE" dirty="0" smtClean="0"/>
              <a:t>Dies ist eine Bildunterschrift. </a:t>
            </a:r>
            <a:r>
              <a:rPr lang="de-DE" dirty="0"/>
              <a:t>Dies ist </a:t>
            </a:r>
            <a:r>
              <a:rPr lang="de-DE" dirty="0" smtClean="0"/>
              <a:t>eine Bildunterschrift</a:t>
            </a:r>
            <a:r>
              <a:rPr lang="de-DE" dirty="0"/>
              <a:t>. Dies ist </a:t>
            </a:r>
            <a:r>
              <a:rPr lang="de-DE" dirty="0" smtClean="0"/>
              <a:t>eine Bildunterschrift</a:t>
            </a:r>
            <a:r>
              <a:rPr lang="de-DE" dirty="0"/>
              <a:t>. Dies ist </a:t>
            </a:r>
            <a:r>
              <a:rPr lang="de-DE" dirty="0" smtClean="0"/>
              <a:t>eine </a:t>
            </a:r>
            <a:r>
              <a:rPr lang="de-DE" dirty="0"/>
              <a:t>Bildunterschrift. </a:t>
            </a:r>
            <a:r>
              <a:rPr lang="de-DE" dirty="0" smtClean="0"/>
              <a:t>Quelle: …</a:t>
            </a:r>
            <a:endParaRPr lang="de-DE" dirty="0"/>
          </a:p>
          <a:p>
            <a:endParaRPr lang="de-DE" dirty="0"/>
          </a:p>
        </p:txBody>
      </p:sp>
      <p:sp>
        <p:nvSpPr>
          <p:cNvPr id="99" name="Textplatzhalter 98"/>
          <p:cNvSpPr>
            <a:spLocks noGrp="1"/>
          </p:cNvSpPr>
          <p:nvPr>
            <p:ph type="body" sz="quarter" idx="15"/>
          </p:nvPr>
        </p:nvSpPr>
        <p:spPr/>
        <p:txBody>
          <a:bodyPr/>
          <a:lstStyle/>
          <a:p>
            <a:r>
              <a:rPr lang="de-DE" dirty="0"/>
              <a:t>Genauso wichtig sind mittlerweile auch Âçcèñtë, die in neueren Schrif-ten aber fast immer enthalten sind. Ein wichtiges, aber sehr schwer zu integrierendes Feld sind OpenType-Funktionalitäten. Je nach Software und Voreinstellungen können eingebaute Kapitälchen, das sogenannte Kerning oder Ligaturen (sehr pfiffig) nicht richtig dargestellt werden.</a:t>
            </a:r>
          </a:p>
          <a:p>
            <a:r>
              <a:rPr lang="de-DE" dirty="0"/>
              <a:t>Dies ist ein Typoblindtext. An ihm lässt sich ablesen, ob alle Buchstaben vorhanden sind und wie sie aussehen. Manchmal werden Worte wie z.B. Hamburgefonts, Rafgenduks oder Handgloves genutzt, um die Optik und Lesbarkeit von Schriften zu testen. Manchmal Sätze, die alle Buchstaben des Alphabets enthalten </a:t>
            </a:r>
            <a:r>
              <a:rPr lang="de-DE" dirty="0">
                <a:latin typeface="Calibri" panose="020F0502020204030204" pitchFamily="34" charset="0"/>
                <a:cs typeface="Calibri" panose="020F0502020204030204" pitchFamily="34" charset="0"/>
              </a:rPr>
              <a:t>− </a:t>
            </a:r>
            <a:r>
              <a:rPr lang="de-DE" dirty="0"/>
              <a:t>man nennt diese Sätze »Pan-grams«. Sehr bekannt ist dieser: The quick brown fox jumps over the lazy old dog</a:t>
            </a:r>
            <a:r>
              <a:rPr lang="de-DE" dirty="0" smtClean="0"/>
              <a:t>.</a:t>
            </a:r>
            <a:endParaRPr lang="de-DE" dirty="0"/>
          </a:p>
        </p:txBody>
      </p:sp>
      <p:sp>
        <p:nvSpPr>
          <p:cNvPr id="137" name="Textplatzhalter 136"/>
          <p:cNvSpPr>
            <a:spLocks noGrp="1"/>
          </p:cNvSpPr>
          <p:nvPr>
            <p:ph type="body" sz="quarter" idx="16"/>
          </p:nvPr>
        </p:nvSpPr>
        <p:spPr/>
        <p:txBody>
          <a:bodyPr/>
          <a:lstStyle/>
          <a:p>
            <a:r>
              <a:rPr lang="de-DE" dirty="0"/>
              <a:t>Genauso </a:t>
            </a:r>
            <a:r>
              <a:rPr lang="de-DE" dirty="0" smtClean="0"/>
              <a:t>wichtig sind </a:t>
            </a:r>
            <a:r>
              <a:rPr lang="de-DE" dirty="0"/>
              <a:t>mittlerweile auch Âçcèñtë, die in neueren </a:t>
            </a:r>
            <a:r>
              <a:rPr lang="de-DE" dirty="0" smtClean="0"/>
              <a:t>Schrif-ten </a:t>
            </a:r>
            <a:r>
              <a:rPr lang="de-DE" dirty="0"/>
              <a:t>aber fast immer enthalten sind. Ein </a:t>
            </a:r>
            <a:r>
              <a:rPr lang="de-DE" dirty="0" smtClean="0"/>
              <a:t>wichtiges, </a:t>
            </a:r>
            <a:r>
              <a:rPr lang="de-DE" dirty="0"/>
              <a:t>aber </a:t>
            </a:r>
            <a:r>
              <a:rPr lang="de-DE" dirty="0" smtClean="0"/>
              <a:t>sehr schwer </a:t>
            </a:r>
            <a:r>
              <a:rPr lang="de-DE" dirty="0"/>
              <a:t>zu </a:t>
            </a:r>
            <a:r>
              <a:rPr lang="de-DE" dirty="0" smtClean="0"/>
              <a:t>integrierendes </a:t>
            </a:r>
            <a:r>
              <a:rPr lang="de-DE" dirty="0"/>
              <a:t>Feld sind OpenType-Funktionalitäten. Je nach Software und Voreinstellungen können eingebaute Kapitälchen, </a:t>
            </a:r>
            <a:r>
              <a:rPr lang="de-DE" dirty="0" smtClean="0"/>
              <a:t>das sogenannte Kerning </a:t>
            </a:r>
            <a:r>
              <a:rPr lang="de-DE" dirty="0"/>
              <a:t>oder Ligaturen (sehr pfiffig) nicht richtig dargestellt werden</a:t>
            </a:r>
            <a:r>
              <a:rPr lang="de-DE" dirty="0" smtClean="0"/>
              <a:t>.</a:t>
            </a:r>
          </a:p>
          <a:p>
            <a:r>
              <a:rPr lang="de-DE" dirty="0"/>
              <a:t>Dies ist ein Typoblindtext. An ihm lässt sich ablesen, ob alle Buchstaben vorhanden sind und wie sie aussehen. Manchmal werden Worte wie z.B. Hamburgefonts, Rafgenduks oder Handgloves genutzt, um die Optik und Lesbarkeit von Schriften zu testen. Manchmal Sätze, die alle Buchstaben des Alphabets enthalten </a:t>
            </a:r>
            <a:r>
              <a:rPr lang="de-DE" dirty="0">
                <a:latin typeface="Calibri" panose="020F0502020204030204" pitchFamily="34" charset="0"/>
                <a:cs typeface="Calibri" panose="020F0502020204030204" pitchFamily="34" charset="0"/>
              </a:rPr>
              <a:t>− </a:t>
            </a:r>
            <a:r>
              <a:rPr lang="de-DE" dirty="0"/>
              <a:t>man nennt diese Sätze »Pan-grams«. Sehr bekannt ist dieser: The quick brown fox jumps over the lazy old dog. Oft werden in Typoblindtexte auch fremdsprachige Satz- teile eingebaut (AVAIL® and Wefox™ are testing aussi la Kerning</a:t>
            </a:r>
            <a:r>
              <a:rPr lang="de-DE" dirty="0" smtClean="0"/>
              <a:t>).</a:t>
            </a:r>
            <a:endParaRPr lang="de-DE" dirty="0"/>
          </a:p>
        </p:txBody>
      </p:sp>
      <p:pic>
        <p:nvPicPr>
          <p:cNvPr id="113" name="Bildplatzhalter 11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474" b="474"/>
          <a:stretch>
            <a:fillRect/>
          </a:stretch>
        </p:blipFill>
        <p:spPr/>
      </p:pic>
      <p:sp>
        <p:nvSpPr>
          <p:cNvPr id="101" name="Textplatzhalter 100"/>
          <p:cNvSpPr>
            <a:spLocks noGrp="1"/>
          </p:cNvSpPr>
          <p:nvPr>
            <p:ph type="body" sz="quarter" idx="19"/>
          </p:nvPr>
        </p:nvSpPr>
        <p:spPr/>
        <p:txBody>
          <a:bodyPr/>
          <a:lstStyle/>
          <a:p>
            <a:r>
              <a:rPr lang="de-DE" dirty="0"/>
              <a:t>Dies ist ein Typoblindtext. An ihm lässt sich ablesen, ob alle Buchstaben </a:t>
            </a:r>
            <a:r>
              <a:rPr lang="de-DE" dirty="0" smtClean="0"/>
              <a:t>vorhanden </a:t>
            </a:r>
            <a:r>
              <a:rPr lang="de-DE" dirty="0"/>
              <a:t>sind und wie sie aussehen. Manchmal werden Worte wie </a:t>
            </a:r>
            <a:r>
              <a:rPr lang="de-DE" dirty="0" smtClean="0"/>
              <a:t>zum Beispiel Hamburgefonts</a:t>
            </a:r>
            <a:r>
              <a:rPr lang="de-DE" dirty="0"/>
              <a:t>, Rafgenduks oder Handgloves genutzt, um </a:t>
            </a:r>
            <a:r>
              <a:rPr lang="de-DE" dirty="0" smtClean="0"/>
              <a:t>Optik </a:t>
            </a:r>
            <a:r>
              <a:rPr lang="de-DE" dirty="0"/>
              <a:t>und Lesbarkeit von Schriften zu testen. </a:t>
            </a:r>
            <a:endParaRPr lang="de-DE" dirty="0" smtClean="0"/>
          </a:p>
          <a:p>
            <a:endParaRPr lang="de-DE" dirty="0"/>
          </a:p>
          <a:p>
            <a:r>
              <a:rPr lang="de-DE" dirty="0" smtClean="0"/>
              <a:t>Manchmal </a:t>
            </a:r>
            <a:r>
              <a:rPr lang="de-DE" dirty="0"/>
              <a:t>Sätze, die alle Buchstaben des Alphabets enthalten </a:t>
            </a:r>
            <a:r>
              <a:rPr lang="de-DE" dirty="0">
                <a:latin typeface="Calibri" panose="020F0502020204030204" pitchFamily="34" charset="0"/>
                <a:cs typeface="Calibri" panose="020F0502020204030204" pitchFamily="34" charset="0"/>
              </a:rPr>
              <a:t>− </a:t>
            </a:r>
            <a:r>
              <a:rPr lang="de-DE" dirty="0"/>
              <a:t>man nennt diese Sätze »</a:t>
            </a:r>
            <a:r>
              <a:rPr lang="de-DE" dirty="0" smtClean="0"/>
              <a:t>Pangrams</a:t>
            </a:r>
            <a:r>
              <a:rPr lang="de-DE" dirty="0"/>
              <a:t>«. Sehr bekannt ist dieser: The quick brown fox jumps over the lazy old dog. Oft werden in Typoblindtexte auch fremdsprachige </a:t>
            </a:r>
            <a:r>
              <a:rPr lang="de-DE" dirty="0" smtClean="0"/>
              <a:t>Satzteile </a:t>
            </a:r>
            <a:r>
              <a:rPr lang="de-DE" dirty="0"/>
              <a:t>eingebaut (AVAIL® and Wefox</a:t>
            </a:r>
            <a:r>
              <a:rPr lang="de-DE" dirty="0" smtClean="0"/>
              <a:t>™ are test-ing </a:t>
            </a:r>
            <a:r>
              <a:rPr lang="de-DE" dirty="0"/>
              <a:t>aussi la Kerning), um deren Wirkung in anderen Sprachen zu testen. </a:t>
            </a:r>
          </a:p>
          <a:p>
            <a:r>
              <a:rPr lang="de-DE" dirty="0"/>
              <a:t>Seit 1975 fehlen in den meisten Testtexten die Zahlen, weswegen nach TypoGb. 204 § ab dem Jahr 2034 Zahlen zur Pflicht werden. </a:t>
            </a:r>
            <a:r>
              <a:rPr lang="de-DE" dirty="0" smtClean="0"/>
              <a:t>Nichtein-haltung </a:t>
            </a:r>
            <a:r>
              <a:rPr lang="de-DE" dirty="0"/>
              <a:t>wird mit bis zu 245 € oder 368 $ </a:t>
            </a:r>
            <a:r>
              <a:rPr lang="de-DE" dirty="0" smtClean="0"/>
              <a:t>bestraft. Genauso </a:t>
            </a:r>
            <a:r>
              <a:rPr lang="de-DE" dirty="0"/>
              <a:t>wichtig sind mittlerweile auch </a:t>
            </a:r>
            <a:r>
              <a:rPr lang="de-DE" dirty="0" smtClean="0"/>
              <a:t>Âçcèñtë</a:t>
            </a:r>
            <a:r>
              <a:rPr lang="de-DE" dirty="0"/>
              <a:t>.</a:t>
            </a:r>
          </a:p>
        </p:txBody>
      </p:sp>
      <p:sp>
        <p:nvSpPr>
          <p:cNvPr id="102" name="Textplatzhalter 101"/>
          <p:cNvSpPr>
            <a:spLocks noGrp="1"/>
          </p:cNvSpPr>
          <p:nvPr>
            <p:ph type="body" sz="quarter" idx="20"/>
          </p:nvPr>
        </p:nvSpPr>
        <p:spPr/>
        <p:txBody>
          <a:bodyPr/>
          <a:lstStyle/>
          <a:p>
            <a:pPr defTabSz="723900"/>
            <a:r>
              <a:rPr lang="de-DE" b="1" dirty="0"/>
              <a:t>Abb. </a:t>
            </a:r>
            <a:r>
              <a:rPr lang="de-DE" b="1" dirty="0" smtClean="0"/>
              <a:t>2 </a:t>
            </a:r>
            <a:r>
              <a:rPr lang="de-DE" b="1" dirty="0"/>
              <a:t>	</a:t>
            </a:r>
            <a:r>
              <a:rPr lang="de-DE" dirty="0"/>
              <a:t>Dies ist eine Bildunterschrift. Dies ist </a:t>
            </a:r>
            <a:r>
              <a:rPr lang="de-DE" dirty="0" smtClean="0"/>
              <a:t>eine </a:t>
            </a:r>
            <a:r>
              <a:rPr lang="de-DE" dirty="0"/>
              <a:t>Bildunterschrift. Dies ist eine Bildunterschrift. Dies ist eine Bildunterschrift. Quelle: …</a:t>
            </a:r>
          </a:p>
          <a:p>
            <a:endParaRPr lang="de-DE" dirty="0"/>
          </a:p>
        </p:txBody>
      </p:sp>
      <mc:AlternateContent xmlns:mc="http://schemas.openxmlformats.org/markup-compatibility/2006" xmlns:cx1="http://schemas.microsoft.com/office/drawing/2015/9/8/chartex">
        <mc:Choice Requires="cx1">
          <p:graphicFrame>
            <p:nvGraphicFramePr>
              <p:cNvPr id="112" name="Diagramm 111"/>
              <p:cNvGraphicFramePr/>
              <p:nvPr>
                <p:extLst>
                  <p:ext uri="{D42A27DB-BD31-4B8C-83A1-F6EECF244321}">
                    <p14:modId xmlns:p14="http://schemas.microsoft.com/office/powerpoint/2010/main" val="288511166"/>
                  </p:ext>
                </p:extLst>
              </p:nvPr>
            </p:nvGraphicFramePr>
            <p:xfrm>
              <a:off x="558362" y="8976528"/>
              <a:ext cx="6660000" cy="494137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12" name="Diagramm 111"/>
              <p:cNvPicPr>
                <a:picLocks noGrp="1" noRot="1" noChangeAspect="1" noMove="1" noResize="1" noEditPoints="1" noAdjustHandles="1" noChangeArrowheads="1" noChangeShapeType="1"/>
              </p:cNvPicPr>
              <p:nvPr/>
            </p:nvPicPr>
            <p:blipFill>
              <a:blip r:embed="rId5"/>
              <a:stretch>
                <a:fillRect/>
              </a:stretch>
            </p:blipFill>
            <p:spPr>
              <a:xfrm>
                <a:off x="558362" y="8976528"/>
                <a:ext cx="6660000" cy="4941379"/>
              </a:xfrm>
              <a:prstGeom prst="rect">
                <a:avLst/>
              </a:prstGeom>
            </p:spPr>
          </p:pic>
        </mc:Fallback>
      </mc:AlternateContent>
      <p:sp>
        <p:nvSpPr>
          <p:cNvPr id="28" name="Gleichschenkliges Dreieck 27"/>
          <p:cNvSpPr/>
          <p:nvPr userDrawn="1"/>
        </p:nvSpPr>
        <p:spPr>
          <a:xfrm rot="5400000">
            <a:off x="430633" y="4273433"/>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1" name="Textfeld 10"/>
          <p:cNvSpPr txBox="1"/>
          <p:nvPr/>
        </p:nvSpPr>
        <p:spPr>
          <a:xfrm>
            <a:off x="557587" y="2885950"/>
            <a:ext cx="11311354" cy="707886"/>
          </a:xfrm>
          <a:prstGeom prst="rect">
            <a:avLst/>
          </a:prstGeom>
          <a:noFill/>
        </p:spPr>
        <p:txBody>
          <a:bodyPr wrap="square" lIns="0" rIns="0" rtlCol="0">
            <a:spAutoFit/>
          </a:bodyPr>
          <a:lstStyle/>
          <a:p>
            <a:pPr>
              <a:lnSpc>
                <a:spcPts val="2400"/>
              </a:lnSpc>
            </a:pPr>
            <a:r>
              <a:rPr lang="de-DE" dirty="0">
                <a:solidFill>
                  <a:schemeClr val="bg1"/>
                </a:solidFill>
              </a:rPr>
              <a:t>Maja Muster, Prof. Dr.-Ing. Marlene Musterfrau, Prof. Dr. </a:t>
            </a:r>
            <a:r>
              <a:rPr lang="de-DE" dirty="0" err="1">
                <a:solidFill>
                  <a:schemeClr val="bg1"/>
                </a:solidFill>
              </a:rPr>
              <a:t>rer</a:t>
            </a:r>
            <a:r>
              <a:rPr lang="de-DE" dirty="0">
                <a:solidFill>
                  <a:schemeClr val="bg1"/>
                </a:solidFill>
              </a:rPr>
              <a:t>. nat. Max </a:t>
            </a:r>
            <a:r>
              <a:rPr lang="de-DE" dirty="0" smtClean="0">
                <a:solidFill>
                  <a:schemeClr val="bg1"/>
                </a:solidFill>
              </a:rPr>
              <a:t>Mustermann</a:t>
            </a:r>
          </a:p>
          <a:p>
            <a:pPr>
              <a:lnSpc>
                <a:spcPts val="2400"/>
              </a:lnSpc>
            </a:pPr>
            <a:fld id="{76BB2E22-2440-4A46-9279-6853FCBECCDE}" type="datetime4">
              <a:rPr lang="de-DE">
                <a:solidFill>
                  <a:schemeClr val="bg1"/>
                </a:solidFill>
              </a:rPr>
              <a:pPr>
                <a:lnSpc>
                  <a:spcPts val="2400"/>
                </a:lnSpc>
              </a:pPr>
              <a:t>15. Dezember 2023</a:t>
            </a:fld>
            <a:r>
              <a:rPr lang="de-DE" dirty="0" smtClean="0">
                <a:solidFill>
                  <a:schemeClr val="bg1"/>
                </a:solidFill>
              </a:rPr>
              <a:t> </a:t>
            </a:r>
            <a:endParaRPr lang="de-DE" dirty="0">
              <a:solidFill>
                <a:schemeClr val="bg1"/>
              </a:solidFill>
            </a:endParaRPr>
          </a:p>
        </p:txBody>
      </p:sp>
      <p:grpSp>
        <p:nvGrpSpPr>
          <p:cNvPr id="44" name="Gruppieren 43"/>
          <p:cNvGrpSpPr/>
          <p:nvPr/>
        </p:nvGrpSpPr>
        <p:grpSpPr>
          <a:xfrm>
            <a:off x="7893362" y="4161947"/>
            <a:ext cx="6661729" cy="540000"/>
            <a:chOff x="556633" y="4147432"/>
            <a:chExt cx="6661729" cy="540000"/>
          </a:xfrm>
        </p:grpSpPr>
        <p:sp>
          <p:nvSpPr>
            <p:cNvPr id="45" name="Rechteck 44"/>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Umsetzung</a:t>
              </a:r>
              <a:endParaRPr lang="de-DE" sz="1800" b="1" dirty="0">
                <a:solidFill>
                  <a:schemeClr val="tx1"/>
                </a:solidFill>
              </a:endParaRPr>
            </a:p>
          </p:txBody>
        </p:sp>
        <p:sp>
          <p:nvSpPr>
            <p:cNvPr id="46" name="Gleichschenkliges Dreieck 45"/>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7" name="Gruppieren 46"/>
          <p:cNvGrpSpPr/>
          <p:nvPr/>
        </p:nvGrpSpPr>
        <p:grpSpPr>
          <a:xfrm>
            <a:off x="556812" y="4161947"/>
            <a:ext cx="6661729" cy="540000"/>
            <a:chOff x="556633" y="4147432"/>
            <a:chExt cx="6661729" cy="540000"/>
          </a:xfrm>
        </p:grpSpPr>
        <p:sp>
          <p:nvSpPr>
            <p:cNvPr id="48" name="Rechteck 47"/>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Problemstellung</a:t>
              </a:r>
              <a:endParaRPr lang="de-DE" sz="1800" b="1" dirty="0">
                <a:solidFill>
                  <a:schemeClr val="tx1"/>
                </a:solidFill>
              </a:endParaRPr>
            </a:p>
          </p:txBody>
        </p:sp>
        <p:sp>
          <p:nvSpPr>
            <p:cNvPr id="49" name="Gleichschenkliges Dreieck 48"/>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0" name="Gruppieren 49"/>
          <p:cNvGrpSpPr/>
          <p:nvPr/>
        </p:nvGrpSpPr>
        <p:grpSpPr>
          <a:xfrm>
            <a:off x="7893804" y="9290824"/>
            <a:ext cx="6661729" cy="540000"/>
            <a:chOff x="556633" y="4147432"/>
            <a:chExt cx="6661729" cy="540000"/>
          </a:xfrm>
        </p:grpSpPr>
        <p:sp>
          <p:nvSpPr>
            <p:cNvPr id="51" name="Rechteck 50"/>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Ergebnis</a:t>
              </a:r>
              <a:endParaRPr lang="de-DE" sz="1800" b="1" dirty="0">
                <a:solidFill>
                  <a:schemeClr val="tx1"/>
                </a:solidFill>
              </a:endParaRPr>
            </a:p>
          </p:txBody>
        </p:sp>
        <p:sp>
          <p:nvSpPr>
            <p:cNvPr id="52" name="Gleichschenkliges Dreieck 51"/>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3" name="Gruppieren 52"/>
          <p:cNvGrpSpPr/>
          <p:nvPr/>
        </p:nvGrpSpPr>
        <p:grpSpPr>
          <a:xfrm>
            <a:off x="556812" y="15120757"/>
            <a:ext cx="6661729" cy="540000"/>
            <a:chOff x="556633" y="4147432"/>
            <a:chExt cx="6661729" cy="540000"/>
          </a:xfrm>
        </p:grpSpPr>
        <p:sp>
          <p:nvSpPr>
            <p:cNvPr id="54" name="Rechteck 53"/>
            <p:cNvSpPr/>
            <p:nvPr userDrawn="1"/>
          </p:nvSpPr>
          <p:spPr>
            <a:xfrm>
              <a:off x="558362" y="4155907"/>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Zielsetzung</a:t>
              </a:r>
              <a:endParaRPr lang="de-DE" sz="1800" b="1" dirty="0">
                <a:solidFill>
                  <a:schemeClr val="tx1"/>
                </a:solidFill>
              </a:endParaRPr>
            </a:p>
          </p:txBody>
        </p:sp>
        <p:sp>
          <p:nvSpPr>
            <p:cNvPr id="55" name="Gleichschenkliges Dreieck 54"/>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37925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Was sind eigentlich Typoblindtexte oder </a:t>
            </a:r>
            <a:br>
              <a:rPr lang="de-DE" dirty="0"/>
            </a:br>
            <a:r>
              <a:rPr lang="de-DE" dirty="0"/>
              <a:t>wie Buchstaben aussehen</a:t>
            </a:r>
          </a:p>
        </p:txBody>
      </p:sp>
      <p:sp>
        <p:nvSpPr>
          <p:cNvPr id="143" name="Textplatzhalter 142"/>
          <p:cNvSpPr>
            <a:spLocks noGrp="1"/>
          </p:cNvSpPr>
          <p:nvPr>
            <p:ph type="body" sz="quarter" idx="18"/>
          </p:nvPr>
        </p:nvSpPr>
        <p:spPr/>
        <p:txBody>
          <a:bodyPr/>
          <a:lstStyle/>
          <a:p>
            <a:pPr defTabSz="723900"/>
            <a:r>
              <a:rPr lang="de-DE" b="1" dirty="0"/>
              <a:t>Abb. 2 	</a:t>
            </a:r>
            <a:r>
              <a:rPr lang="de-DE" dirty="0"/>
              <a:t>Dies ist eine Bildunterschrift. Dies ist eine Bildunterschrift. Dies ist eine Bildunterschrift. Dies ist eine Bildunterschrift. Quelle: …</a:t>
            </a:r>
          </a:p>
          <a:p>
            <a:endParaRPr lang="de-DE" dirty="0"/>
          </a:p>
        </p:txBody>
      </p:sp>
      <p:sp>
        <p:nvSpPr>
          <p:cNvPr id="144" name="Textplatzhalter 143"/>
          <p:cNvSpPr>
            <a:spLocks noGrp="1"/>
          </p:cNvSpPr>
          <p:nvPr>
            <p:ph type="body" sz="quarter" idx="20"/>
          </p:nvPr>
        </p:nvSpPr>
        <p:spPr/>
        <p:txBody>
          <a:bodyPr/>
          <a:lstStyle/>
          <a:p>
            <a:pPr defTabSz="723900"/>
            <a:r>
              <a:rPr lang="de-DE" b="1" dirty="0"/>
              <a:t>Abb. 1 	</a:t>
            </a:r>
            <a:r>
              <a:rPr lang="de-DE" dirty="0"/>
              <a:t>Dies ist eine Bildunterschrift. Dies ist eine Bildunterschrift. Dies ist eine Bildunterschrift. Dies ist eine Bildunterschrift. Dies ist eine Bildunterschrift. Dies ist eine Bildunterschrift. Dies ist eine Bildunterschrift. Dies ist eine Bildunterschrift. </a:t>
            </a:r>
            <a:r>
              <a:rPr lang="de-DE" dirty="0" smtClean="0"/>
              <a:t>Quelle</a:t>
            </a:r>
            <a:r>
              <a:rPr lang="de-DE" dirty="0"/>
              <a:t>: …</a:t>
            </a:r>
          </a:p>
        </p:txBody>
      </p:sp>
      <p:sp>
        <p:nvSpPr>
          <p:cNvPr id="110" name="Textplatzhalter 109"/>
          <p:cNvSpPr>
            <a:spLocks noGrp="1"/>
          </p:cNvSpPr>
          <p:nvPr>
            <p:ph type="body" sz="quarter" idx="21"/>
          </p:nvPr>
        </p:nvSpPr>
        <p:spPr/>
        <p:txBody>
          <a:bodyPr/>
          <a:lstStyle/>
          <a:p>
            <a:r>
              <a:rPr lang="de-DE" dirty="0"/>
              <a:t>Dies ist ein Typoblindtext. An ihm lässt sich ablesen, ob alle Buchstaben vorhanden sind und wie sie aussehen. Manchmal werden Worte wie zum Beispiel Hamburgefonts, Rafgenduks oder Handgloves genutzt, um  Optik und Lesbarkeit von Schriften zu testen. </a:t>
            </a:r>
            <a:r>
              <a:rPr lang="de-DE" dirty="0" smtClean="0"/>
              <a:t>Manchmal </a:t>
            </a:r>
            <a:r>
              <a:rPr lang="de-DE" dirty="0"/>
              <a:t>Sätze, die alle Buchstaben des Alphabets enthalten </a:t>
            </a:r>
            <a:r>
              <a:rPr lang="de-DE" dirty="0">
                <a:latin typeface="Calibri" panose="020F0502020204030204" pitchFamily="34" charset="0"/>
                <a:cs typeface="Calibri" panose="020F0502020204030204" pitchFamily="34" charset="0"/>
              </a:rPr>
              <a:t>− </a:t>
            </a:r>
            <a:r>
              <a:rPr lang="de-DE" dirty="0"/>
              <a:t>man nennt diese Sätze »Pan-grams«. Sehr bekannt ist </a:t>
            </a:r>
            <a:r>
              <a:rPr lang="de-DE" dirty="0" smtClean="0"/>
              <a:t>dieser hier: </a:t>
            </a:r>
            <a:r>
              <a:rPr lang="en-GB" dirty="0" smtClean="0"/>
              <a:t>The quick brown fox jumps over the lazy old dog</a:t>
            </a:r>
            <a:r>
              <a:rPr lang="de-DE" dirty="0" smtClean="0"/>
              <a:t>. </a:t>
            </a:r>
          </a:p>
          <a:p>
            <a:r>
              <a:rPr lang="de-DE" dirty="0" smtClean="0"/>
              <a:t>Oft </a:t>
            </a:r>
            <a:r>
              <a:rPr lang="de-DE" dirty="0"/>
              <a:t>werden in Typoblindtexte auch fremdsprachige </a:t>
            </a:r>
            <a:r>
              <a:rPr lang="de-DE" dirty="0" smtClean="0"/>
              <a:t>Satzteile </a:t>
            </a:r>
            <a:r>
              <a:rPr lang="de-DE" dirty="0"/>
              <a:t>eingebaut (AVAIL® and Wefox™ are testing aussi la Kerning), um deren Wirkung in anderen Sprachen zu </a:t>
            </a:r>
            <a:r>
              <a:rPr lang="de-DE" dirty="0" smtClean="0"/>
              <a:t>testen.</a:t>
            </a:r>
            <a:endParaRPr lang="de-DE" dirty="0"/>
          </a:p>
        </p:txBody>
      </p:sp>
      <p:sp>
        <p:nvSpPr>
          <p:cNvPr id="145" name="Textplatzhalter 144"/>
          <p:cNvSpPr>
            <a:spLocks noGrp="1"/>
          </p:cNvSpPr>
          <p:nvPr>
            <p:ph type="body" sz="quarter" idx="22"/>
          </p:nvPr>
        </p:nvSpPr>
        <p:spPr/>
        <p:txBody>
          <a:bodyPr/>
          <a:lstStyle/>
          <a:p>
            <a:r>
              <a:rPr lang="de-DE" dirty="0"/>
              <a:t>Genauso wichtig sind mittlerweile auch Âçcèñtë, die in neueren Schrif-ten aber fast immer enthalten sind. Ein wichtiges, aber sehr schwer zu integrierendes Feld sind OpenType-Funktionalitäten. Je nach Software und Voreinstellungen können eingebaute Kapitälchen, das sogenannte Kerning oder Ligaturen (sehr pfiffig) nicht richtig dargestellt werden.</a:t>
            </a:r>
          </a:p>
          <a:p>
            <a:endParaRPr lang="de-DE" dirty="0" smtClean="0"/>
          </a:p>
          <a:p>
            <a:r>
              <a:rPr lang="de-DE" dirty="0" smtClean="0"/>
              <a:t>Dies </a:t>
            </a:r>
            <a:r>
              <a:rPr lang="de-DE" dirty="0"/>
              <a:t>ist ein Typoblindtext. An ihm lässt sich ablesen, ob alle Buchstaben vorhanden sind und wie sie aussehen. Manchmal werden Worte wie z.B. Hamburgefonts, Rafgenduks oder Handgloves genutzt, um die </a:t>
            </a:r>
            <a:r>
              <a:rPr lang="de-DE" dirty="0" err="1" smtClean="0"/>
              <a:t>Op-tik</a:t>
            </a:r>
            <a:r>
              <a:rPr lang="de-DE" dirty="0" smtClean="0"/>
              <a:t> </a:t>
            </a:r>
            <a:r>
              <a:rPr lang="de-DE" dirty="0"/>
              <a:t>und Lesbarkeit von Schriften zu testen. Manchmal Sätze, die alle </a:t>
            </a:r>
            <a:r>
              <a:rPr lang="de-DE" dirty="0" smtClean="0"/>
              <a:t>Buchstaben </a:t>
            </a:r>
            <a:r>
              <a:rPr lang="de-DE" dirty="0"/>
              <a:t>des Alphabets enthalten </a:t>
            </a:r>
            <a:r>
              <a:rPr lang="de-DE" dirty="0">
                <a:latin typeface="Calibri" panose="020F0502020204030204" pitchFamily="34" charset="0"/>
                <a:cs typeface="Calibri" panose="020F0502020204030204" pitchFamily="34" charset="0"/>
              </a:rPr>
              <a:t>− </a:t>
            </a:r>
            <a:r>
              <a:rPr lang="de-DE" dirty="0"/>
              <a:t>man nennt diese Sätze »Pan-grams</a:t>
            </a:r>
            <a:r>
              <a:rPr lang="de-DE" dirty="0" smtClean="0"/>
              <a:t>«, bspw. The </a:t>
            </a:r>
            <a:r>
              <a:rPr lang="de-DE" dirty="0"/>
              <a:t>quick </a:t>
            </a:r>
            <a:r>
              <a:rPr lang="en-GB" dirty="0" smtClean="0"/>
              <a:t>brown fox jumps over the lazy old dog</a:t>
            </a:r>
            <a:r>
              <a:rPr lang="de-DE" dirty="0" smtClean="0"/>
              <a:t>. </a:t>
            </a:r>
            <a:endParaRPr lang="de-DE" dirty="0"/>
          </a:p>
          <a:p>
            <a:endParaRPr lang="de-DE" dirty="0"/>
          </a:p>
        </p:txBody>
      </p:sp>
      <p:pic>
        <p:nvPicPr>
          <p:cNvPr id="150" name="Bildplatzhalter 149"/>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t="33030" b="33030"/>
          <a:stretch>
            <a:fillRect/>
          </a:stretch>
        </p:blipFill>
        <p:spPr/>
      </p:pic>
      <p:sp>
        <p:nvSpPr>
          <p:cNvPr id="147" name="Textplatzhalter 146"/>
          <p:cNvSpPr>
            <a:spLocks noGrp="1"/>
          </p:cNvSpPr>
          <p:nvPr>
            <p:ph type="body" sz="quarter" idx="24"/>
          </p:nvPr>
        </p:nvSpPr>
        <p:spPr/>
        <p:txBody>
          <a:bodyPr/>
          <a:lstStyle/>
          <a:p>
            <a:r>
              <a:rPr lang="de-DE" dirty="0"/>
              <a:t>Genauso wichtig sind mittlerweile auch </a:t>
            </a:r>
            <a:r>
              <a:rPr lang="de-DE" dirty="0" err="1"/>
              <a:t>Âçcèñtë</a:t>
            </a:r>
            <a:r>
              <a:rPr lang="de-DE" dirty="0"/>
              <a:t>, die in neueren </a:t>
            </a:r>
            <a:r>
              <a:rPr lang="de-DE" dirty="0" err="1"/>
              <a:t>Schrif-ten</a:t>
            </a:r>
            <a:r>
              <a:rPr lang="de-DE" dirty="0"/>
              <a:t> aber fast immer enthalten sind. Ein wichtiges, aber sehr schwer zu integrierendes Feld sind OpenType-Funktionalitäten. Je nach Software und Voreinstellungen können eingebaute Kapitälchen, das sogenannte Kerning oder Ligaturen (sehr pfiffig) nicht richtig dargestellt werden.</a:t>
            </a:r>
          </a:p>
          <a:p>
            <a:endParaRPr lang="de-DE" dirty="0" smtClean="0"/>
          </a:p>
          <a:p>
            <a:r>
              <a:rPr lang="de-DE" dirty="0" smtClean="0"/>
              <a:t>Dies </a:t>
            </a:r>
            <a:r>
              <a:rPr lang="de-DE" dirty="0"/>
              <a:t>ist ein Typoblindtext. An ihm lässt sich ablesen, ob alle Buchstaben vorhanden sind und wie sie aussehen. Manchmal werden Worte wie </a:t>
            </a:r>
            <a:r>
              <a:rPr lang="de-DE" dirty="0" smtClean="0"/>
              <a:t>z.B</a:t>
            </a:r>
            <a:r>
              <a:rPr lang="de-DE" dirty="0"/>
              <a:t>. Hamburgefonts, Rafgenduks </a:t>
            </a:r>
            <a:r>
              <a:rPr lang="de-DE" dirty="0" smtClean="0"/>
              <a:t>oder Handgloves </a:t>
            </a:r>
            <a:r>
              <a:rPr lang="de-DE" dirty="0"/>
              <a:t>genutzt, um die </a:t>
            </a:r>
            <a:r>
              <a:rPr lang="de-DE" dirty="0" err="1" smtClean="0"/>
              <a:t>Op-tik</a:t>
            </a:r>
            <a:r>
              <a:rPr lang="de-DE" dirty="0" smtClean="0"/>
              <a:t> </a:t>
            </a:r>
            <a:r>
              <a:rPr lang="de-DE" dirty="0"/>
              <a:t>und Lesbarkeit von Schriften zu testen.</a:t>
            </a:r>
          </a:p>
        </p:txBody>
      </p:sp>
      <p:sp>
        <p:nvSpPr>
          <p:cNvPr id="148" name="Textplatzhalter 147"/>
          <p:cNvSpPr>
            <a:spLocks noGrp="1"/>
          </p:cNvSpPr>
          <p:nvPr>
            <p:ph type="body" sz="quarter" idx="25"/>
          </p:nvPr>
        </p:nvSpPr>
        <p:spPr/>
        <p:txBody>
          <a:bodyPr/>
          <a:lstStyle/>
          <a:p>
            <a:r>
              <a:rPr lang="de-DE" dirty="0"/>
              <a:t>Dies ist ein Typoblindtext. An ihm lässt sich ablesen, ob alle Buchstaben vorhanden sind und wie sie aussehen. Manchmal werden Worte wie zum Beispiel Hamburgefonts, Rafgenduks oder Handgloves genutzt, um  Optik und Lesbarkeit von Schriften zu testen. </a:t>
            </a:r>
            <a:endParaRPr lang="de-DE" dirty="0" smtClean="0"/>
          </a:p>
          <a:p>
            <a:endParaRPr lang="de-DE" dirty="0" smtClean="0"/>
          </a:p>
          <a:p>
            <a:r>
              <a:rPr lang="de-DE" dirty="0" smtClean="0"/>
              <a:t>Manchmal </a:t>
            </a:r>
            <a:r>
              <a:rPr lang="de-DE" dirty="0"/>
              <a:t>Sätze, die alle Buchstaben des Alphabets enthalten </a:t>
            </a:r>
            <a:r>
              <a:rPr lang="de-DE" dirty="0">
                <a:latin typeface="Calibri" panose="020F0502020204030204" pitchFamily="34" charset="0"/>
                <a:cs typeface="Calibri" panose="020F0502020204030204" pitchFamily="34" charset="0"/>
              </a:rPr>
              <a:t>− </a:t>
            </a:r>
            <a:r>
              <a:rPr lang="de-DE" dirty="0"/>
              <a:t>man nennt diese Sätze »</a:t>
            </a:r>
            <a:r>
              <a:rPr lang="de-DE" dirty="0" smtClean="0"/>
              <a:t>Pangrams</a:t>
            </a:r>
            <a:r>
              <a:rPr lang="de-DE" dirty="0"/>
              <a:t>«. Sehr bekannt ist </a:t>
            </a:r>
            <a:r>
              <a:rPr lang="de-DE" dirty="0" smtClean="0"/>
              <a:t>dieser hier: </a:t>
            </a:r>
            <a:r>
              <a:rPr lang="en-GB" dirty="0" smtClean="0"/>
              <a:t>The quick brown fox jumps over the lazy old dog.</a:t>
            </a:r>
            <a:endParaRPr lang="en-GB" dirty="0"/>
          </a:p>
        </p:txBody>
      </p:sp>
      <p:sp>
        <p:nvSpPr>
          <p:cNvPr id="8" name="Textplatzhalter 7"/>
          <p:cNvSpPr>
            <a:spLocks noGrp="1"/>
          </p:cNvSpPr>
          <p:nvPr>
            <p:ph type="body" sz="quarter" idx="26"/>
          </p:nvPr>
        </p:nvSpPr>
        <p:spPr/>
        <p:txBody>
          <a:bodyPr/>
          <a:lstStyle/>
          <a:p>
            <a:r>
              <a:rPr lang="de-DE" dirty="0"/>
              <a:t>Genauso wichtig sind mittlerweile auch </a:t>
            </a:r>
            <a:r>
              <a:rPr lang="de-DE" dirty="0" err="1"/>
              <a:t>Âçcèñtë</a:t>
            </a:r>
            <a:r>
              <a:rPr lang="de-DE" dirty="0"/>
              <a:t>, die in neueren </a:t>
            </a:r>
            <a:r>
              <a:rPr lang="de-DE" dirty="0" err="1"/>
              <a:t>Schrif-ten</a:t>
            </a:r>
            <a:r>
              <a:rPr lang="de-DE" dirty="0"/>
              <a:t> aber fast immer enthalten sind. Ein wichtiges, aber sehr schwer zu integrierendes Feld sind OpenType-Funktionalitäten. Je nach Software und Voreinstellungen können eingebaute Kapitälchen, das sogenannte Kerning oder Ligaturen (sehr pfiffig) nicht richtig dargestellt werden.</a:t>
            </a:r>
          </a:p>
          <a:p>
            <a:endParaRPr lang="de-DE" dirty="0" smtClean="0"/>
          </a:p>
          <a:p>
            <a:r>
              <a:rPr lang="de-DE" dirty="0" smtClean="0"/>
              <a:t>Dies </a:t>
            </a:r>
            <a:r>
              <a:rPr lang="de-DE" dirty="0"/>
              <a:t>ist ein Typoblindtext. An ihm lässt sich ablesen, ob alle Buchstaben vorhanden sind und wie sie aussehen</a:t>
            </a:r>
            <a:r>
              <a:rPr lang="de-DE" dirty="0" smtClean="0"/>
              <a:t>.</a:t>
            </a:r>
            <a:endParaRPr lang="de-DE" dirty="0"/>
          </a:p>
        </p:txBody>
      </p:sp>
      <p:graphicFrame>
        <p:nvGraphicFramePr>
          <p:cNvPr id="153" name="Diagramm 152"/>
          <p:cNvGraphicFramePr/>
          <p:nvPr>
            <p:extLst>
              <p:ext uri="{D42A27DB-BD31-4B8C-83A1-F6EECF244321}">
                <p14:modId xmlns:p14="http://schemas.microsoft.com/office/powerpoint/2010/main" val="4106613262"/>
              </p:ext>
            </p:extLst>
          </p:nvPr>
        </p:nvGraphicFramePr>
        <p:xfrm>
          <a:off x="8021838" y="13794384"/>
          <a:ext cx="6414559" cy="219255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feld 27"/>
          <p:cNvSpPr txBox="1"/>
          <p:nvPr/>
        </p:nvSpPr>
        <p:spPr>
          <a:xfrm>
            <a:off x="557587" y="2885950"/>
            <a:ext cx="11311354" cy="707886"/>
          </a:xfrm>
          <a:prstGeom prst="rect">
            <a:avLst/>
          </a:prstGeom>
          <a:noFill/>
        </p:spPr>
        <p:txBody>
          <a:bodyPr wrap="square" lIns="0" rIns="0" rtlCol="0">
            <a:spAutoFit/>
          </a:bodyPr>
          <a:lstStyle/>
          <a:p>
            <a:pPr>
              <a:lnSpc>
                <a:spcPts val="2400"/>
              </a:lnSpc>
            </a:pPr>
            <a:r>
              <a:rPr lang="de-DE" dirty="0">
                <a:solidFill>
                  <a:schemeClr val="bg1"/>
                </a:solidFill>
              </a:rPr>
              <a:t>Maja Muster, Prof. Dr.-Ing. Marlene Musterfrau, Prof. Dr. </a:t>
            </a:r>
            <a:r>
              <a:rPr lang="de-DE" dirty="0" err="1">
                <a:solidFill>
                  <a:schemeClr val="bg1"/>
                </a:solidFill>
              </a:rPr>
              <a:t>rer</a:t>
            </a:r>
            <a:r>
              <a:rPr lang="de-DE" dirty="0">
                <a:solidFill>
                  <a:schemeClr val="bg1"/>
                </a:solidFill>
              </a:rPr>
              <a:t>. nat. Max </a:t>
            </a:r>
            <a:r>
              <a:rPr lang="de-DE" dirty="0" smtClean="0">
                <a:solidFill>
                  <a:schemeClr val="bg1"/>
                </a:solidFill>
              </a:rPr>
              <a:t>Mustermann</a:t>
            </a:r>
          </a:p>
          <a:p>
            <a:pPr>
              <a:lnSpc>
                <a:spcPts val="2400"/>
              </a:lnSpc>
            </a:pPr>
            <a:fld id="{76BB2E22-2440-4A46-9279-6853FCBECCDE}" type="datetime4">
              <a:rPr lang="de-DE">
                <a:solidFill>
                  <a:schemeClr val="bg1"/>
                </a:solidFill>
              </a:rPr>
              <a:pPr>
                <a:lnSpc>
                  <a:spcPts val="2400"/>
                </a:lnSpc>
              </a:pPr>
              <a:t>15. Dezember 2023</a:t>
            </a:fld>
            <a:r>
              <a:rPr lang="de-DE" dirty="0" smtClean="0">
                <a:solidFill>
                  <a:schemeClr val="bg1"/>
                </a:solidFill>
              </a:rPr>
              <a:t> </a:t>
            </a:r>
            <a:endParaRPr lang="de-DE" dirty="0">
              <a:solidFill>
                <a:schemeClr val="bg1"/>
              </a:solidFill>
            </a:endParaRPr>
          </a:p>
        </p:txBody>
      </p:sp>
      <p:sp>
        <p:nvSpPr>
          <p:cNvPr id="30" name="Textplatzhalter 2"/>
          <p:cNvSpPr txBox="1">
            <a:spLocks/>
          </p:cNvSpPr>
          <p:nvPr/>
        </p:nvSpPr>
        <p:spPr>
          <a:xfrm>
            <a:off x="558541" y="326234"/>
            <a:ext cx="11642167" cy="939854"/>
          </a:xfrm>
          <a:prstGeom prst="rect">
            <a:avLst/>
          </a:prstGeom>
        </p:spPr>
        <p:txBody>
          <a:bodyPr vert="horz" lIns="0" tIns="0" rIns="0" bIns="72000" rtlCol="0" anchor="b">
            <a:noAutofit/>
          </a:bodyPr>
          <a:lstStyle>
            <a:lvl1pPr marL="0" indent="0" algn="l" defTabSz="1133947" rtl="0" eaLnBrk="1" latinLnBrk="0" hangingPunct="1">
              <a:lnSpc>
                <a:spcPct val="90000"/>
              </a:lnSpc>
              <a:spcBef>
                <a:spcPts val="1240"/>
              </a:spcBef>
              <a:buFont typeface="Arial" panose="020B0604020202020204" pitchFamily="34" charset="0"/>
              <a:buNone/>
              <a:defRPr sz="2400" b="1" kern="1200">
                <a:solidFill>
                  <a:schemeClr val="bg1"/>
                </a:solidFill>
                <a:latin typeface="MetaNormal-Roman" panose="020B0502030101020104" pitchFamily="34" charset="0"/>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976" kern="1200">
                <a:solidFill>
                  <a:schemeClr val="bg1"/>
                </a:solidFill>
                <a:latin typeface="MetaNormal-Roman" panose="020B0502030101020104" pitchFamily="34" charset="0"/>
                <a:ea typeface="+mn-ea"/>
                <a:cs typeface="+mn-cs"/>
              </a:defRPr>
            </a:lvl4pPr>
            <a:lvl5pPr marL="2267895" indent="0" algn="l" defTabSz="1133947" rtl="0" eaLnBrk="1" latinLnBrk="0" hangingPunct="1">
              <a:lnSpc>
                <a:spcPct val="90000"/>
              </a:lnSpc>
              <a:spcBef>
                <a:spcPts val="620"/>
              </a:spcBef>
              <a:buFont typeface="Arial" panose="020B0604020202020204" pitchFamily="34" charset="0"/>
              <a:buNone/>
              <a:defRPr sz="2976" kern="1200">
                <a:solidFill>
                  <a:schemeClr val="bg1"/>
                </a:solidFill>
                <a:latin typeface="MetaNormal-Roman" panose="020B0502030101020104" pitchFamily="34" charset="0"/>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pPr>
              <a:lnSpc>
                <a:spcPts val="3000"/>
              </a:lnSpc>
              <a:spcBef>
                <a:spcPts val="0"/>
              </a:spcBef>
            </a:pPr>
            <a:r>
              <a:rPr lang="de-DE" b="1" dirty="0" smtClean="0">
                <a:latin typeface="Calibri" panose="020F0502020204030204" pitchFamily="34" charset="0"/>
                <a:cs typeface="Calibri" panose="020F0502020204030204" pitchFamily="34" charset="0"/>
              </a:rPr>
              <a:t>Bachelor- oder Master-Thesis</a:t>
            </a:r>
          </a:p>
          <a:p>
            <a:pPr marL="0" marR="0" lvl="0" indent="0" algn="l" defTabSz="1133947" rtl="0" eaLnBrk="1" fontAlgn="auto" latinLnBrk="0" hangingPunct="1">
              <a:lnSpc>
                <a:spcPts val="3000"/>
              </a:lnSpc>
              <a:spcBef>
                <a:spcPts val="0"/>
              </a:spcBef>
              <a:spcAft>
                <a:spcPts val="0"/>
              </a:spcAft>
              <a:buClrTx/>
              <a:buSzTx/>
              <a:buFont typeface="Arial" panose="020B0604020202020204" pitchFamily="34" charset="0"/>
              <a:buNone/>
              <a:tabLst/>
              <a:defRPr/>
            </a:pPr>
            <a:r>
              <a:rPr lang="de-DE" b="0" dirty="0" smtClean="0">
                <a:latin typeface="Calibri" panose="020F0502020204030204" pitchFamily="34" charset="0"/>
                <a:cs typeface="Calibri" panose="020F0502020204030204" pitchFamily="34" charset="0"/>
              </a:rPr>
              <a:t>Fakultät</a:t>
            </a:r>
            <a:r>
              <a:rPr lang="de-DE" b="0" baseline="0" dirty="0" smtClean="0">
                <a:latin typeface="Calibri" panose="020F0502020204030204" pitchFamily="34" charset="0"/>
                <a:cs typeface="Calibri" panose="020F0502020204030204" pitchFamily="34" charset="0"/>
              </a:rPr>
              <a:t> für Ingenieurwissenschaften · Bereich Elektrotechnik und Informatik</a:t>
            </a:r>
            <a:endParaRPr lang="de-DE" b="0" dirty="0" smtClean="0">
              <a:latin typeface="Calibri" panose="020F0502020204030204" pitchFamily="34" charset="0"/>
              <a:cs typeface="Calibri" panose="020F0502020204030204" pitchFamily="34" charset="0"/>
            </a:endParaRPr>
          </a:p>
        </p:txBody>
      </p:sp>
      <p:grpSp>
        <p:nvGrpSpPr>
          <p:cNvPr id="32" name="Gruppieren 31"/>
          <p:cNvGrpSpPr/>
          <p:nvPr/>
        </p:nvGrpSpPr>
        <p:grpSpPr>
          <a:xfrm>
            <a:off x="556812" y="16561650"/>
            <a:ext cx="6661729" cy="540000"/>
            <a:chOff x="556633" y="4147432"/>
            <a:chExt cx="6661729" cy="540000"/>
          </a:xfrm>
        </p:grpSpPr>
        <p:sp>
          <p:nvSpPr>
            <p:cNvPr id="33" name="Rechteck 32"/>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Umsetzung</a:t>
              </a:r>
              <a:endParaRPr lang="de-DE" sz="1800" b="1" dirty="0">
                <a:solidFill>
                  <a:schemeClr val="tx1"/>
                </a:solidFill>
              </a:endParaRPr>
            </a:p>
          </p:txBody>
        </p:sp>
        <p:sp>
          <p:nvSpPr>
            <p:cNvPr id="35" name="Gleichschenkliges Dreieck 34"/>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7" name="Gruppieren 36"/>
          <p:cNvGrpSpPr/>
          <p:nvPr/>
        </p:nvGrpSpPr>
        <p:grpSpPr>
          <a:xfrm>
            <a:off x="556812" y="4161947"/>
            <a:ext cx="6661729" cy="540000"/>
            <a:chOff x="556633" y="4147432"/>
            <a:chExt cx="6661729" cy="540000"/>
          </a:xfrm>
        </p:grpSpPr>
        <p:sp>
          <p:nvSpPr>
            <p:cNvPr id="38" name="Rechteck 37"/>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Problemstellung</a:t>
              </a:r>
              <a:endParaRPr lang="de-DE" sz="1800" b="1" dirty="0">
                <a:solidFill>
                  <a:schemeClr val="tx1"/>
                </a:solidFill>
              </a:endParaRPr>
            </a:p>
          </p:txBody>
        </p:sp>
        <p:sp>
          <p:nvSpPr>
            <p:cNvPr id="39" name="Gleichschenkliges Dreieck 38"/>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1" name="Gruppieren 50"/>
          <p:cNvGrpSpPr/>
          <p:nvPr/>
        </p:nvGrpSpPr>
        <p:grpSpPr>
          <a:xfrm>
            <a:off x="556812" y="12426119"/>
            <a:ext cx="6661729" cy="540000"/>
            <a:chOff x="556633" y="4147432"/>
            <a:chExt cx="6661729" cy="540000"/>
          </a:xfrm>
        </p:grpSpPr>
        <p:sp>
          <p:nvSpPr>
            <p:cNvPr id="52" name="Rechteck 51"/>
            <p:cNvSpPr/>
            <p:nvPr userDrawn="1"/>
          </p:nvSpPr>
          <p:spPr>
            <a:xfrm>
              <a:off x="558362" y="4155907"/>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Zielsetzung</a:t>
              </a:r>
              <a:endParaRPr lang="de-DE" sz="1800" b="1" dirty="0">
                <a:solidFill>
                  <a:schemeClr val="tx1"/>
                </a:solidFill>
              </a:endParaRPr>
            </a:p>
          </p:txBody>
        </p:sp>
        <p:sp>
          <p:nvSpPr>
            <p:cNvPr id="53" name="Gleichschenkliges Dreieck 52"/>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5" name="Gruppieren 54"/>
          <p:cNvGrpSpPr/>
          <p:nvPr/>
        </p:nvGrpSpPr>
        <p:grpSpPr>
          <a:xfrm>
            <a:off x="7892075" y="13046329"/>
            <a:ext cx="6661729" cy="540000"/>
            <a:chOff x="556633" y="4147432"/>
            <a:chExt cx="6661729" cy="540000"/>
          </a:xfrm>
        </p:grpSpPr>
        <p:sp>
          <p:nvSpPr>
            <p:cNvPr id="56" name="Rechteck 55"/>
            <p:cNvSpPr/>
            <p:nvPr userDrawn="1"/>
          </p:nvSpPr>
          <p:spPr>
            <a:xfrm>
              <a:off x="558362" y="4165432"/>
              <a:ext cx="6660000" cy="504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358775"/>
              <a:r>
                <a:rPr lang="de-DE" sz="2000" b="0" dirty="0" smtClean="0">
                  <a:solidFill>
                    <a:schemeClr val="tx1"/>
                  </a:solidFill>
                </a:rPr>
                <a:t>	</a:t>
              </a:r>
              <a:r>
                <a:rPr lang="de-DE" sz="1800" b="1" dirty="0" smtClean="0">
                  <a:solidFill>
                    <a:schemeClr val="tx1"/>
                  </a:solidFill>
                </a:rPr>
                <a:t>Ergebnis</a:t>
              </a:r>
              <a:endParaRPr lang="de-DE" sz="1800" b="1" dirty="0">
                <a:solidFill>
                  <a:schemeClr val="tx1"/>
                </a:solidFill>
              </a:endParaRPr>
            </a:p>
          </p:txBody>
        </p:sp>
        <p:sp>
          <p:nvSpPr>
            <p:cNvPr id="57" name="Gleichschenkliges Dreieck 56"/>
            <p:cNvSpPr/>
            <p:nvPr userDrawn="1"/>
          </p:nvSpPr>
          <p:spPr>
            <a:xfrm rot="5400000">
              <a:off x="430633" y="4273432"/>
              <a:ext cx="540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785470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light_fi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_light_fiw" id="{E16FD637-C4D0-4CAA-AFDA-0B169063C50B}" vid="{022B48B5-A7FE-45CA-89E2-C73F240986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Design_light_fiw</Template>
  <TotalTime>0</TotalTime>
  <Words>1595</Words>
  <Application>Microsoft Office PowerPoint</Application>
  <PresentationFormat>Benutzerdefiniert</PresentationFormat>
  <Paragraphs>93</Paragraphs>
  <Slides>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MetaNormal-Roman</vt:lpstr>
      <vt:lpstr>Design_light_fiw</vt:lpstr>
      <vt:lpstr>Postervorlage A2</vt:lpstr>
      <vt:lpstr>PowerPoint-Präsentation</vt:lpstr>
      <vt:lpstr>PowerPoint-Präsentation</vt:lpstr>
      <vt:lpstr>Was sind eigentlich Typoblindtexte oder  wie Buchstaben aussehen</vt:lpstr>
      <vt:lpstr>Was sind eigentlich Typoblindtexte oder  wie Buchstaben aussehen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Rudat</dc:creator>
  <cp:lastModifiedBy>Claudia Rudat</cp:lastModifiedBy>
  <cp:revision>151</cp:revision>
  <cp:lastPrinted>2023-10-19T07:27:07Z</cp:lastPrinted>
  <dcterms:created xsi:type="dcterms:W3CDTF">2023-09-28T07:13:44Z</dcterms:created>
  <dcterms:modified xsi:type="dcterms:W3CDTF">2023-12-15T11:18:48Z</dcterms:modified>
</cp:coreProperties>
</file>